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6" r:id="rId3"/>
    <p:sldId id="258" r:id="rId4"/>
    <p:sldId id="259" r:id="rId5"/>
    <p:sldId id="260" r:id="rId6"/>
    <p:sldId id="261" r:id="rId7"/>
    <p:sldId id="262" r:id="rId8"/>
    <p:sldId id="289" r:id="rId9"/>
    <p:sldId id="291" r:id="rId10"/>
    <p:sldId id="290" r:id="rId11"/>
    <p:sldId id="293" r:id="rId12"/>
    <p:sldId id="294" r:id="rId13"/>
    <p:sldId id="295" r:id="rId14"/>
    <p:sldId id="296" r:id="rId15"/>
    <p:sldId id="297" r:id="rId16"/>
    <p:sldId id="298" r:id="rId17"/>
    <p:sldId id="299" r:id="rId18"/>
    <p:sldId id="300" r:id="rId19"/>
    <p:sldId id="301" r:id="rId20"/>
    <p:sldId id="292" r:id="rId21"/>
    <p:sldId id="303" r:id="rId22"/>
    <p:sldId id="305" r:id="rId23"/>
    <p:sldId id="304" r:id="rId24"/>
    <p:sldId id="306" r:id="rId25"/>
    <p:sldId id="307" r:id="rId26"/>
    <p:sldId id="308" r:id="rId27"/>
    <p:sldId id="310" r:id="rId28"/>
    <p:sldId id="309" r:id="rId29"/>
    <p:sldId id="312" r:id="rId30"/>
    <p:sldId id="311" r:id="rId31"/>
    <p:sldId id="313"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EA9C1F-D636-4500-A922-517CC4FD2A53}" type="datetimeFigureOut">
              <a:rPr lang="zh-CN" altLang="en-US" smtClean="0"/>
              <a:t>2025/9/1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F44B6B-24AD-438F-88D5-D9EFEC08A656}" type="slidenum">
              <a:rPr lang="zh-CN" altLang="en-US" smtClean="0"/>
              <a:t>‹#›</a:t>
            </a:fld>
            <a:endParaRPr lang="zh-CN" altLang="en-US"/>
          </a:p>
        </p:txBody>
      </p:sp>
    </p:spTree>
    <p:extLst>
      <p:ext uri="{BB962C8B-B14F-4D97-AF65-F5344CB8AC3E}">
        <p14:creationId xmlns:p14="http://schemas.microsoft.com/office/powerpoint/2010/main" val="89784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7</a:t>
            </a:fld>
            <a:endParaRPr lang="zh-CN" altLang="en-US"/>
          </a:p>
        </p:txBody>
      </p:sp>
    </p:spTree>
    <p:extLst>
      <p:ext uri="{BB962C8B-B14F-4D97-AF65-F5344CB8AC3E}">
        <p14:creationId xmlns:p14="http://schemas.microsoft.com/office/powerpoint/2010/main" val="26911057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16</a:t>
            </a:fld>
            <a:endParaRPr lang="zh-CN" altLang="en-US"/>
          </a:p>
        </p:txBody>
      </p:sp>
    </p:spTree>
    <p:extLst>
      <p:ext uri="{BB962C8B-B14F-4D97-AF65-F5344CB8AC3E}">
        <p14:creationId xmlns:p14="http://schemas.microsoft.com/office/powerpoint/2010/main" val="1607345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17</a:t>
            </a:fld>
            <a:endParaRPr lang="zh-CN" altLang="en-US"/>
          </a:p>
        </p:txBody>
      </p:sp>
    </p:spTree>
    <p:extLst>
      <p:ext uri="{BB962C8B-B14F-4D97-AF65-F5344CB8AC3E}">
        <p14:creationId xmlns:p14="http://schemas.microsoft.com/office/powerpoint/2010/main" val="1556290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18</a:t>
            </a:fld>
            <a:endParaRPr lang="zh-CN" altLang="en-US"/>
          </a:p>
        </p:txBody>
      </p:sp>
    </p:spTree>
    <p:extLst>
      <p:ext uri="{BB962C8B-B14F-4D97-AF65-F5344CB8AC3E}">
        <p14:creationId xmlns:p14="http://schemas.microsoft.com/office/powerpoint/2010/main" val="909590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19</a:t>
            </a:fld>
            <a:endParaRPr lang="zh-CN" altLang="en-US"/>
          </a:p>
        </p:txBody>
      </p:sp>
    </p:spTree>
    <p:extLst>
      <p:ext uri="{BB962C8B-B14F-4D97-AF65-F5344CB8AC3E}">
        <p14:creationId xmlns:p14="http://schemas.microsoft.com/office/powerpoint/2010/main" val="831447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20</a:t>
            </a:fld>
            <a:endParaRPr lang="zh-CN" altLang="en-US"/>
          </a:p>
        </p:txBody>
      </p:sp>
    </p:spTree>
    <p:extLst>
      <p:ext uri="{BB962C8B-B14F-4D97-AF65-F5344CB8AC3E}">
        <p14:creationId xmlns:p14="http://schemas.microsoft.com/office/powerpoint/2010/main" val="2780033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21</a:t>
            </a:fld>
            <a:endParaRPr lang="zh-CN" altLang="en-US"/>
          </a:p>
        </p:txBody>
      </p:sp>
    </p:spTree>
    <p:extLst>
      <p:ext uri="{BB962C8B-B14F-4D97-AF65-F5344CB8AC3E}">
        <p14:creationId xmlns:p14="http://schemas.microsoft.com/office/powerpoint/2010/main" val="3734374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22</a:t>
            </a:fld>
            <a:endParaRPr lang="zh-CN" altLang="en-US"/>
          </a:p>
        </p:txBody>
      </p:sp>
    </p:spTree>
    <p:extLst>
      <p:ext uri="{BB962C8B-B14F-4D97-AF65-F5344CB8AC3E}">
        <p14:creationId xmlns:p14="http://schemas.microsoft.com/office/powerpoint/2010/main" val="6671668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23</a:t>
            </a:fld>
            <a:endParaRPr lang="zh-CN" altLang="en-US"/>
          </a:p>
        </p:txBody>
      </p:sp>
    </p:spTree>
    <p:extLst>
      <p:ext uri="{BB962C8B-B14F-4D97-AF65-F5344CB8AC3E}">
        <p14:creationId xmlns:p14="http://schemas.microsoft.com/office/powerpoint/2010/main" val="1310839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24</a:t>
            </a:fld>
            <a:endParaRPr lang="zh-CN" altLang="en-US"/>
          </a:p>
        </p:txBody>
      </p:sp>
    </p:spTree>
    <p:extLst>
      <p:ext uri="{BB962C8B-B14F-4D97-AF65-F5344CB8AC3E}">
        <p14:creationId xmlns:p14="http://schemas.microsoft.com/office/powerpoint/2010/main" val="36990560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25</a:t>
            </a:fld>
            <a:endParaRPr lang="zh-CN" altLang="en-US"/>
          </a:p>
        </p:txBody>
      </p:sp>
    </p:spTree>
    <p:extLst>
      <p:ext uri="{BB962C8B-B14F-4D97-AF65-F5344CB8AC3E}">
        <p14:creationId xmlns:p14="http://schemas.microsoft.com/office/powerpoint/2010/main" val="3412869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8</a:t>
            </a:fld>
            <a:endParaRPr lang="zh-CN" altLang="en-US"/>
          </a:p>
        </p:txBody>
      </p:sp>
    </p:spTree>
    <p:extLst>
      <p:ext uri="{BB962C8B-B14F-4D97-AF65-F5344CB8AC3E}">
        <p14:creationId xmlns:p14="http://schemas.microsoft.com/office/powerpoint/2010/main" val="22250011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26</a:t>
            </a:fld>
            <a:endParaRPr lang="zh-CN" altLang="en-US"/>
          </a:p>
        </p:txBody>
      </p:sp>
    </p:spTree>
    <p:extLst>
      <p:ext uri="{BB962C8B-B14F-4D97-AF65-F5344CB8AC3E}">
        <p14:creationId xmlns:p14="http://schemas.microsoft.com/office/powerpoint/2010/main" val="34557467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27</a:t>
            </a:fld>
            <a:endParaRPr lang="zh-CN" altLang="en-US"/>
          </a:p>
        </p:txBody>
      </p:sp>
    </p:spTree>
    <p:extLst>
      <p:ext uri="{BB962C8B-B14F-4D97-AF65-F5344CB8AC3E}">
        <p14:creationId xmlns:p14="http://schemas.microsoft.com/office/powerpoint/2010/main" val="23977428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28</a:t>
            </a:fld>
            <a:endParaRPr lang="zh-CN" altLang="en-US"/>
          </a:p>
        </p:txBody>
      </p:sp>
    </p:spTree>
    <p:extLst>
      <p:ext uri="{BB962C8B-B14F-4D97-AF65-F5344CB8AC3E}">
        <p14:creationId xmlns:p14="http://schemas.microsoft.com/office/powerpoint/2010/main" val="2515021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29</a:t>
            </a:fld>
            <a:endParaRPr lang="zh-CN" altLang="en-US"/>
          </a:p>
        </p:txBody>
      </p:sp>
    </p:spTree>
    <p:extLst>
      <p:ext uri="{BB962C8B-B14F-4D97-AF65-F5344CB8AC3E}">
        <p14:creationId xmlns:p14="http://schemas.microsoft.com/office/powerpoint/2010/main" val="28102405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30</a:t>
            </a:fld>
            <a:endParaRPr lang="zh-CN" altLang="en-US"/>
          </a:p>
        </p:txBody>
      </p:sp>
    </p:spTree>
    <p:extLst>
      <p:ext uri="{BB962C8B-B14F-4D97-AF65-F5344CB8AC3E}">
        <p14:creationId xmlns:p14="http://schemas.microsoft.com/office/powerpoint/2010/main" val="2151892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9</a:t>
            </a:fld>
            <a:endParaRPr lang="zh-CN" altLang="en-US"/>
          </a:p>
        </p:txBody>
      </p:sp>
    </p:spTree>
    <p:extLst>
      <p:ext uri="{BB962C8B-B14F-4D97-AF65-F5344CB8AC3E}">
        <p14:creationId xmlns:p14="http://schemas.microsoft.com/office/powerpoint/2010/main" val="1964828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10</a:t>
            </a:fld>
            <a:endParaRPr lang="zh-CN" altLang="en-US"/>
          </a:p>
        </p:txBody>
      </p:sp>
    </p:spTree>
    <p:extLst>
      <p:ext uri="{BB962C8B-B14F-4D97-AF65-F5344CB8AC3E}">
        <p14:creationId xmlns:p14="http://schemas.microsoft.com/office/powerpoint/2010/main" val="3276593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11</a:t>
            </a:fld>
            <a:endParaRPr lang="zh-CN" altLang="en-US"/>
          </a:p>
        </p:txBody>
      </p:sp>
    </p:spTree>
    <p:extLst>
      <p:ext uri="{BB962C8B-B14F-4D97-AF65-F5344CB8AC3E}">
        <p14:creationId xmlns:p14="http://schemas.microsoft.com/office/powerpoint/2010/main" val="2418640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12</a:t>
            </a:fld>
            <a:endParaRPr lang="zh-CN" altLang="en-US"/>
          </a:p>
        </p:txBody>
      </p:sp>
    </p:spTree>
    <p:extLst>
      <p:ext uri="{BB962C8B-B14F-4D97-AF65-F5344CB8AC3E}">
        <p14:creationId xmlns:p14="http://schemas.microsoft.com/office/powerpoint/2010/main" val="2777340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13</a:t>
            </a:fld>
            <a:endParaRPr lang="zh-CN" altLang="en-US"/>
          </a:p>
        </p:txBody>
      </p:sp>
    </p:spTree>
    <p:extLst>
      <p:ext uri="{BB962C8B-B14F-4D97-AF65-F5344CB8AC3E}">
        <p14:creationId xmlns:p14="http://schemas.microsoft.com/office/powerpoint/2010/main" val="1273758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14</a:t>
            </a:fld>
            <a:endParaRPr lang="zh-CN" altLang="en-US"/>
          </a:p>
        </p:txBody>
      </p:sp>
    </p:spTree>
    <p:extLst>
      <p:ext uri="{BB962C8B-B14F-4D97-AF65-F5344CB8AC3E}">
        <p14:creationId xmlns:p14="http://schemas.microsoft.com/office/powerpoint/2010/main" val="954636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DDF44B6B-24AD-438F-88D5-D9EFEC08A656}" type="slidenum">
              <a:rPr lang="zh-CN" altLang="en-US" smtClean="0"/>
              <a:t>15</a:t>
            </a:fld>
            <a:endParaRPr lang="zh-CN" altLang="en-US"/>
          </a:p>
        </p:txBody>
      </p:sp>
    </p:spTree>
    <p:extLst>
      <p:ext uri="{BB962C8B-B14F-4D97-AF65-F5344CB8AC3E}">
        <p14:creationId xmlns:p14="http://schemas.microsoft.com/office/powerpoint/2010/main" val="22243678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79843F40-D322-482C-BC4D-172B323C4E12}"/>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68E53EE-C9A0-4912-985B-CF3D2C04634E}"/>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学习单元一 新能源汽车整车控制器检修</a:t>
            </a:r>
          </a:p>
        </p:txBody>
      </p:sp>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5" name="图片 4">
            <a:extLst>
              <a:ext uri="{FF2B5EF4-FFF2-40B4-BE49-F238E27FC236}">
                <a16:creationId xmlns:a16="http://schemas.microsoft.com/office/drawing/2014/main" id="{63B5CEA4-2B98-4EBB-969A-4417F93AEF14}"/>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DECE70-BBAC-48C2-8FD8-07268BC8999B}"/>
              </a:ext>
            </a:extLst>
          </p:cNvPr>
          <p:cNvSpPr>
            <a:spLocks noGrp="1"/>
          </p:cNvSpPr>
          <p:nvPr>
            <p:ph type="ctrTitle" idx="4294967295"/>
          </p:nvPr>
        </p:nvSpPr>
        <p:spPr>
          <a:xfrm>
            <a:off x="1800665" y="1122363"/>
            <a:ext cx="9144000" cy="2387600"/>
          </a:xfrm>
        </p:spPr>
        <p:txBody>
          <a:bodyPr/>
          <a:lstStyle/>
          <a:p>
            <a:pPr>
              <a:lnSpc>
                <a:spcPct val="150000"/>
              </a:lnSpc>
            </a:pPr>
            <a:r>
              <a:rPr lang="zh-CN" altLang="en-US" dirty="0"/>
              <a:t>学习单元一 </a:t>
            </a:r>
            <a:br>
              <a:rPr lang="en-US" altLang="zh-CN" dirty="0"/>
            </a:br>
            <a:r>
              <a:rPr lang="zh-CN" altLang="en-US" dirty="0"/>
              <a:t>新能源汽车整车控制系统检修</a:t>
            </a:r>
          </a:p>
        </p:txBody>
      </p:sp>
      <p:sp>
        <p:nvSpPr>
          <p:cNvPr id="3" name="副标题 2">
            <a:extLst>
              <a:ext uri="{FF2B5EF4-FFF2-40B4-BE49-F238E27FC236}">
                <a16:creationId xmlns:a16="http://schemas.microsoft.com/office/drawing/2014/main" id="{FDA26CED-1AC0-4A40-9A1D-DA10E751B9D8}"/>
              </a:ext>
            </a:extLst>
          </p:cNvPr>
          <p:cNvSpPr>
            <a:spLocks noGrp="1"/>
          </p:cNvSpPr>
          <p:nvPr>
            <p:ph type="subTitle" idx="4294967295"/>
          </p:nvPr>
        </p:nvSpPr>
        <p:spPr>
          <a:xfrm>
            <a:off x="1800665" y="3897459"/>
            <a:ext cx="9144000" cy="1655762"/>
          </a:xfrm>
        </p:spPr>
        <p:txBody>
          <a:bodyPr/>
          <a:lstStyle/>
          <a:p>
            <a:pPr marL="0" indent="0">
              <a:buNone/>
            </a:pPr>
            <a:r>
              <a:rPr lang="zh-CN" altLang="en-US" dirty="0"/>
              <a:t>学习任务二  整车控制器的检查和更换</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驱动控制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整车控制器根据驾驶人对车辆的操纵输人（踏板位置信号和选档开关）、车辆运行状态、行驶路况及环境等信息进行分析和处理，向相关部件控制器发出指令，控制电机的驱动转矩来驱动车辆，以满足驾驶人对车辆的动力性要求。此外，整车控制器还将根据车辆状态进行相应的安全性、舒适性控制。</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整车能量优化管理</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    整车控制器通过对驱动电机系统、电池管理系统及其他车载能源动力系统等的协调和管理，实现整车能量利用效率的提高和续航里程的延长。</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5033296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高压上下电控制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纯电动车的起动开关有</a:t>
            </a:r>
            <a:r>
              <a:rPr lang="en-US" altLang="zh-CN" sz="2000" dirty="0">
                <a:latin typeface="方正楷体_GBK" panose="03000509000000000000" pitchFamily="65" charset="-122"/>
                <a:ea typeface="方正楷体_GBK" panose="03000509000000000000" pitchFamily="65" charset="-122"/>
              </a:rPr>
              <a:t>OFF</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ACC</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START</a:t>
            </a:r>
            <a:r>
              <a:rPr lang="zh-CN" altLang="en-US" sz="2000" dirty="0">
                <a:latin typeface="方正楷体_GBK" panose="03000509000000000000" pitchFamily="65" charset="-122"/>
                <a:ea typeface="方正楷体_GBK" panose="03000509000000000000" pitchFamily="65" charset="-122"/>
              </a:rPr>
              <a:t>四个状态。</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Wingdings" panose="05000000000000000000" pitchFamily="2" charset="2"/>
              <a:buChar char="Ø"/>
            </a:pPr>
            <a:r>
              <a:rPr lang="zh-CN" altLang="en-US" sz="2000" dirty="0">
                <a:latin typeface="方正楷体_GBK" panose="03000509000000000000" pitchFamily="65" charset="-122"/>
                <a:ea typeface="方正楷体_GBK" panose="03000509000000000000" pitchFamily="65" charset="-122"/>
              </a:rPr>
              <a:t>上电顺序</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低压上电。当点火钥匙由</a:t>
            </a:r>
            <a:r>
              <a:rPr lang="en-US" altLang="zh-CN" sz="2000" dirty="0">
                <a:latin typeface="方正楷体_GBK" panose="03000509000000000000" pitchFamily="65" charset="-122"/>
                <a:ea typeface="方正楷体_GBK" panose="03000509000000000000" pitchFamily="65" charset="-122"/>
              </a:rPr>
              <a:t>OFF</a:t>
            </a:r>
            <a:r>
              <a:rPr lang="zh-CN" altLang="en-US" sz="2000" dirty="0">
                <a:latin typeface="方正楷体_GBK" panose="03000509000000000000" pitchFamily="65" charset="-122"/>
                <a:ea typeface="方正楷体_GBK" panose="03000509000000000000" pitchFamily="65" charset="-122"/>
              </a:rPr>
              <a:t>转至</a:t>
            </a:r>
            <a:r>
              <a:rPr lang="en-US" altLang="zh-CN" sz="2000" dirty="0">
                <a:latin typeface="方正楷体_GBK" panose="03000509000000000000" pitchFamily="65" charset="-122"/>
                <a:ea typeface="方正楷体_GBK" panose="03000509000000000000" pitchFamily="65" charset="-122"/>
              </a:rPr>
              <a:t>ACC</a:t>
            </a:r>
            <a:r>
              <a:rPr lang="zh-CN" altLang="en-US" sz="2000" dirty="0">
                <a:latin typeface="方正楷体_GBK" panose="03000509000000000000" pitchFamily="65" charset="-122"/>
                <a:ea typeface="方正楷体_GBK" panose="03000509000000000000" pitchFamily="65" charset="-122"/>
              </a:rPr>
              <a:t>位时，</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低压上电。当点火钥匙由</a:t>
            </a:r>
            <a:r>
              <a:rPr lang="en-US" altLang="zh-CN" sz="2000" dirty="0">
                <a:latin typeface="方正楷体_GBK" panose="03000509000000000000" pitchFamily="65" charset="-122"/>
                <a:ea typeface="方正楷体_GBK" panose="03000509000000000000" pitchFamily="65" charset="-122"/>
              </a:rPr>
              <a:t>ACC</a:t>
            </a:r>
            <a:r>
              <a:rPr lang="zh-CN" altLang="en-US" sz="2000" dirty="0">
                <a:latin typeface="方正楷体_GBK" panose="03000509000000000000" pitchFamily="65" charset="-122"/>
                <a:ea typeface="方正楷体_GBK" panose="03000509000000000000" pitchFamily="65" charset="-122"/>
              </a:rPr>
              <a:t>转至</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位时，</a:t>
            </a:r>
            <a:r>
              <a:rPr lang="en-US" altLang="zh-CN" sz="2000" dirty="0">
                <a:latin typeface="方正楷体_GBK" panose="03000509000000000000" pitchFamily="65" charset="-122"/>
                <a:ea typeface="方正楷体_GBK" panose="03000509000000000000" pitchFamily="65" charset="-122"/>
              </a:rPr>
              <a:t>BMS</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MCU</a:t>
            </a:r>
            <a:r>
              <a:rPr lang="zh-CN" altLang="en-US" sz="2000" dirty="0">
                <a:latin typeface="方正楷体_GBK" panose="03000509000000000000" pitchFamily="65" charset="-122"/>
                <a:ea typeface="方正楷体_GBK" panose="03000509000000000000" pitchFamily="65" charset="-122"/>
              </a:rPr>
              <a:t>低压上电。当点火钥匙由</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转至</a:t>
            </a:r>
            <a:r>
              <a:rPr lang="en-US" altLang="zh-CN" sz="2000" dirty="0">
                <a:latin typeface="方正楷体_GBK" panose="03000509000000000000" pitchFamily="65" charset="-122"/>
                <a:ea typeface="方正楷体_GBK" panose="03000509000000000000" pitchFamily="65" charset="-122"/>
              </a:rPr>
              <a:t>START</a:t>
            </a:r>
            <a:r>
              <a:rPr lang="zh-CN" altLang="en-US" sz="2000" dirty="0">
                <a:latin typeface="方正楷体_GBK" panose="03000509000000000000" pitchFamily="65" charset="-122"/>
                <a:ea typeface="方正楷体_GBK" panose="03000509000000000000" pitchFamily="65" charset="-122"/>
              </a:rPr>
              <a:t>位时，仪表显示</a:t>
            </a:r>
            <a:r>
              <a:rPr lang="en-US" altLang="zh-CN" sz="2000" dirty="0">
                <a:latin typeface="方正楷体_GBK" panose="03000509000000000000" pitchFamily="65" charset="-122"/>
                <a:ea typeface="方正楷体_GBK" panose="03000509000000000000" pitchFamily="65" charset="-122"/>
              </a:rPr>
              <a:t>READY</a:t>
            </a:r>
            <a:r>
              <a:rPr lang="zh-CN" altLang="en-US" sz="2000" dirty="0">
                <a:latin typeface="方正楷体_GBK" panose="03000509000000000000" pitchFamily="65" charset="-122"/>
                <a:ea typeface="方正楷体_GBK" panose="03000509000000000000" pitchFamily="65" charset="-122"/>
              </a:rPr>
              <a:t>灯点亮。</a:t>
            </a:r>
          </a:p>
          <a:p>
            <a:pPr>
              <a:lnSpc>
                <a:spcPct val="150000"/>
              </a:lnSpc>
            </a:pPr>
            <a:r>
              <a:rPr lang="zh-CN" altLang="en-US" sz="2000" dirty="0">
                <a:latin typeface="方正楷体_GBK" panose="03000509000000000000" pitchFamily="65" charset="-122"/>
                <a:ea typeface="方正楷体_GBK" panose="03000509000000000000" pitchFamily="65" charset="-122"/>
              </a:rPr>
              <a:t>高压上电。起动开关置于</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a:t>
            </a:r>
            <a:r>
              <a:rPr lang="en-US" altLang="zh-CN" sz="2000" dirty="0">
                <a:latin typeface="方正楷体_GBK" panose="03000509000000000000" pitchFamily="65" charset="-122"/>
                <a:ea typeface="方正楷体_GBK" panose="03000509000000000000" pitchFamily="65" charset="-122"/>
              </a:rPr>
              <a:t>BMS</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MCU</a:t>
            </a:r>
            <a:r>
              <a:rPr lang="zh-CN" altLang="en-US" sz="2000" dirty="0">
                <a:latin typeface="方正楷体_GBK" panose="03000509000000000000" pitchFamily="65" charset="-122"/>
                <a:ea typeface="方正楷体_GBK" panose="03000509000000000000" pitchFamily="65" charset="-122"/>
              </a:rPr>
              <a:t>当前状态正常且在之前一次上下闭合电中整车无严重故障。</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608417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高压上下电控制</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Wingdings" panose="05000000000000000000" pitchFamily="2" charset="2"/>
              <a:buChar char="Ø"/>
            </a:pPr>
            <a:r>
              <a:rPr lang="zh-CN" altLang="en-US" sz="2000" dirty="0">
                <a:latin typeface="方正楷体_GBK" panose="03000509000000000000" pitchFamily="65" charset="-122"/>
                <a:ea typeface="方正楷体_GBK" panose="03000509000000000000" pitchFamily="65" charset="-122"/>
              </a:rPr>
              <a:t>高压上电控制逻辑</a:t>
            </a:r>
            <a:endParaRPr lang="en-US" altLang="zh-CN" sz="2000" dirty="0">
              <a:latin typeface="方正楷体_GBK" panose="03000509000000000000" pitchFamily="65" charset="-122"/>
              <a:ea typeface="方正楷体_GBK" panose="03000509000000000000" pitchFamily="65" charset="-122"/>
            </a:endParaRPr>
          </a:p>
        </p:txBody>
      </p:sp>
      <p:sp>
        <p:nvSpPr>
          <p:cNvPr id="5" name="矩形 4">
            <a:extLst>
              <a:ext uri="{FF2B5EF4-FFF2-40B4-BE49-F238E27FC236}">
                <a16:creationId xmlns:a16="http://schemas.microsoft.com/office/drawing/2014/main" id="{F158E001-F980-4AC4-90D0-CA369E47E6CC}"/>
              </a:ext>
            </a:extLst>
          </p:cNvPr>
          <p:cNvSpPr/>
          <p:nvPr/>
        </p:nvSpPr>
        <p:spPr>
          <a:xfrm>
            <a:off x="644769" y="3796561"/>
            <a:ext cx="6096000" cy="2348400"/>
          </a:xfrm>
          <a:prstGeom prst="rect">
            <a:avLst/>
          </a:prstGeom>
        </p:spPr>
        <p:txBody>
          <a:bodyPr>
            <a:spAutoFit/>
          </a:bodyPr>
          <a:lstStyle/>
          <a:p>
            <a:pPr indent="355600">
              <a:lnSpc>
                <a:spcPct val="150000"/>
              </a:lnSpc>
            </a:pPr>
            <a:r>
              <a:rPr lang="zh-CN" altLang="zh-CN" sz="2000" dirty="0">
                <a:latin typeface="方正楷体_GBK" panose="03000509000000000000" pitchFamily="65" charset="-122"/>
                <a:ea typeface="方正楷体_GBK" panose="03000509000000000000" pitchFamily="65" charset="-122"/>
                <a:cs typeface="宋体" panose="02010600030101010101" pitchFamily="2" charset="-122"/>
              </a:rPr>
              <a:t>①</a:t>
            </a:r>
            <a:r>
              <a:rPr lang="en-US" altLang="zh-CN" sz="2000" dirty="0">
                <a:latin typeface="方正楷体_GBK" panose="03000509000000000000" pitchFamily="65" charset="-122"/>
                <a:ea typeface="方正楷体_GBK" panose="03000509000000000000" pitchFamily="65" charset="-122"/>
              </a:rPr>
              <a:t>BMS</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a:t>
            </a:r>
            <a:r>
              <a:rPr lang="en-US" altLang="zh-CN" sz="2000" dirty="0">
                <a:latin typeface="方正楷体_GBK" panose="03000509000000000000" pitchFamily="65" charset="-122"/>
                <a:ea typeface="方正楷体_GBK" panose="03000509000000000000" pitchFamily="65" charset="-122"/>
              </a:rPr>
              <a:t>MCU</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初始化完成，</a:t>
            </a:r>
            <a:r>
              <a:rPr lang="en-US" altLang="zh-CN" sz="2000" dirty="0">
                <a:latin typeface="方正楷体_GBK" panose="03000509000000000000" pitchFamily="65" charset="-122"/>
                <a:ea typeface="方正楷体_GBK" panose="03000509000000000000" pitchFamily="65" charset="-122"/>
              </a:rPr>
              <a:t>VCU</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确认状态。</a:t>
            </a:r>
            <a:endParaRPr lang="zh-CN" altLang="zh-CN" sz="2000" dirty="0">
              <a:latin typeface="方正楷体_GBK" panose="03000509000000000000" pitchFamily="65" charset="-122"/>
              <a:ea typeface="方正楷体_GBK" panose="03000509000000000000" pitchFamily="65" charset="-122"/>
            </a:endParaRPr>
          </a:p>
          <a:p>
            <a:pPr indent="355600">
              <a:lnSpc>
                <a:spcPct val="150000"/>
              </a:lnSpc>
            </a:pPr>
            <a:r>
              <a:rPr lang="zh-CN" altLang="zh-CN" sz="2000" dirty="0">
                <a:latin typeface="方正楷体_GBK" panose="03000509000000000000" pitchFamily="65" charset="-122"/>
                <a:ea typeface="方正楷体_GBK" panose="03000509000000000000" pitchFamily="65" charset="-122"/>
                <a:cs typeface="宋体" panose="02010600030101010101" pitchFamily="2" charset="-122"/>
              </a:rPr>
              <a:t>②</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闭合电池继电器。</a:t>
            </a:r>
            <a:endParaRPr lang="zh-CN" altLang="zh-CN" sz="2000" dirty="0">
              <a:latin typeface="方正楷体_GBK" panose="03000509000000000000" pitchFamily="65" charset="-122"/>
              <a:ea typeface="方正楷体_GBK" panose="03000509000000000000" pitchFamily="65" charset="-122"/>
            </a:endParaRPr>
          </a:p>
          <a:p>
            <a:pPr indent="355600">
              <a:lnSpc>
                <a:spcPct val="150000"/>
              </a:lnSpc>
            </a:pPr>
            <a:r>
              <a:rPr lang="zh-CN" altLang="zh-CN" sz="2000" dirty="0">
                <a:latin typeface="方正楷体_GBK" panose="03000509000000000000" pitchFamily="65" charset="-122"/>
                <a:ea typeface="方正楷体_GBK" panose="03000509000000000000" pitchFamily="65" charset="-122"/>
                <a:cs typeface="宋体" panose="02010600030101010101" pitchFamily="2" charset="-122"/>
              </a:rPr>
              <a:t>③</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闭合主继电器。</a:t>
            </a:r>
            <a:endParaRPr lang="zh-CN" altLang="zh-CN" sz="2000" dirty="0">
              <a:latin typeface="方正楷体_GBK" panose="03000509000000000000" pitchFamily="65" charset="-122"/>
              <a:ea typeface="方正楷体_GBK" panose="03000509000000000000" pitchFamily="65" charset="-122"/>
            </a:endParaRPr>
          </a:p>
          <a:p>
            <a:pPr indent="355600">
              <a:lnSpc>
                <a:spcPct val="150000"/>
              </a:lnSpc>
            </a:pPr>
            <a:r>
              <a:rPr lang="zh-CN" altLang="zh-CN" sz="2000" dirty="0">
                <a:latin typeface="方正楷体_GBK" panose="03000509000000000000" pitchFamily="65" charset="-122"/>
                <a:ea typeface="方正楷体_GBK" panose="03000509000000000000" pitchFamily="65" charset="-122"/>
                <a:cs typeface="宋体" panose="02010600030101010101" pitchFamily="2" charset="-122"/>
              </a:rPr>
              <a:t>④</a:t>
            </a:r>
            <a:r>
              <a:rPr lang="en-US" altLang="zh-CN" sz="2000" dirty="0">
                <a:latin typeface="方正楷体_GBK" panose="03000509000000000000" pitchFamily="65" charset="-122"/>
                <a:ea typeface="方正楷体_GBK" panose="03000509000000000000" pitchFamily="65" charset="-122"/>
              </a:rPr>
              <a:t>MCU</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高压上电。</a:t>
            </a:r>
            <a:endParaRPr lang="zh-CN" altLang="zh-CN" sz="2000" dirty="0">
              <a:latin typeface="方正楷体_GBK" panose="03000509000000000000" pitchFamily="65" charset="-122"/>
              <a:ea typeface="方正楷体_GBK" panose="03000509000000000000" pitchFamily="65" charset="-122"/>
            </a:endParaRPr>
          </a:p>
          <a:p>
            <a:pPr indent="355600">
              <a:lnSpc>
                <a:spcPct val="150000"/>
              </a:lnSpc>
            </a:pPr>
            <a:r>
              <a:rPr lang="zh-CN" altLang="zh-CN" sz="2000" dirty="0">
                <a:latin typeface="方正楷体_GBK" panose="03000509000000000000" pitchFamily="65" charset="-122"/>
                <a:ea typeface="方正楷体_GBK" panose="03000509000000000000" pitchFamily="65" charset="-122"/>
                <a:cs typeface="宋体" panose="02010600030101010101" pitchFamily="2" charset="-122"/>
              </a:rPr>
              <a:t>⑤</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如档位在</a:t>
            </a:r>
            <a:r>
              <a:rPr lang="en-US" altLang="zh-CN" sz="2000" dirty="0">
                <a:latin typeface="方正楷体_GBK" panose="03000509000000000000" pitchFamily="65" charset="-122"/>
                <a:ea typeface="方正楷体_GBK" panose="03000509000000000000" pitchFamily="65" charset="-122"/>
              </a:rPr>
              <a:t>N</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位，仪表显示</a:t>
            </a:r>
            <a:r>
              <a:rPr lang="en-US" altLang="zh-CN" sz="2000" dirty="0">
                <a:latin typeface="方正楷体_GBK" panose="03000509000000000000" pitchFamily="65" charset="-122"/>
                <a:ea typeface="方正楷体_GBK" panose="03000509000000000000" pitchFamily="65" charset="-122"/>
              </a:rPr>
              <a:t>READY</a:t>
            </a:r>
            <a:r>
              <a:rPr lang="zh-CN" altLang="zh-CN" sz="2000" dirty="0">
                <a:latin typeface="方正楷体_GBK" panose="03000509000000000000" pitchFamily="65" charset="-122"/>
                <a:ea typeface="方正楷体_GBK" panose="03000509000000000000" pitchFamily="65" charset="-122"/>
                <a:cs typeface="Times New Roman" panose="02020603050405020304" pitchFamily="18" charset="0"/>
              </a:rPr>
              <a:t>灯点亮。</a:t>
            </a:r>
            <a:endParaRPr lang="zh-CN" altLang="zh-CN" sz="2000" dirty="0">
              <a:effectLst/>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426242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高压上下电控制</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Wingdings" panose="05000000000000000000" pitchFamily="2" charset="2"/>
              <a:buChar char="Ø"/>
            </a:pPr>
            <a:r>
              <a:rPr lang="zh-CN" altLang="en-US" sz="2000" dirty="0">
                <a:latin typeface="方正楷体_GBK" panose="03000509000000000000" pitchFamily="65" charset="-122"/>
                <a:ea typeface="方正楷体_GBK" panose="03000509000000000000" pitchFamily="65" charset="-122"/>
              </a:rPr>
              <a:t>下电控制逻辑</a:t>
            </a:r>
            <a:endParaRPr lang="en-US" altLang="zh-CN" sz="2000" dirty="0">
              <a:latin typeface="方正楷体_GBK" panose="03000509000000000000" pitchFamily="65" charset="-122"/>
              <a:ea typeface="方正楷体_GBK" panose="03000509000000000000" pitchFamily="65" charset="-122"/>
            </a:endParaRPr>
          </a:p>
        </p:txBody>
      </p:sp>
      <p:sp>
        <p:nvSpPr>
          <p:cNvPr id="5" name="矩形 4">
            <a:extLst>
              <a:ext uri="{FF2B5EF4-FFF2-40B4-BE49-F238E27FC236}">
                <a16:creationId xmlns:a16="http://schemas.microsoft.com/office/drawing/2014/main" id="{F158E001-F980-4AC4-90D0-CA369E47E6CC}"/>
              </a:ext>
            </a:extLst>
          </p:cNvPr>
          <p:cNvSpPr/>
          <p:nvPr/>
        </p:nvSpPr>
        <p:spPr>
          <a:xfrm>
            <a:off x="644768" y="3796561"/>
            <a:ext cx="9033803" cy="2348400"/>
          </a:xfrm>
          <a:prstGeom prst="rect">
            <a:avLst/>
          </a:prstGeom>
        </p:spPr>
        <p:txBody>
          <a:bodyPr wrap="square">
            <a:spAutoFit/>
          </a:bodyPr>
          <a:lstStyle/>
          <a:p>
            <a:pPr indent="355600">
              <a:lnSpc>
                <a:spcPct val="150000"/>
              </a:lnSpc>
            </a:pP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①纯电动汽车下电只需起动开关置于</a:t>
            </a:r>
            <a:r>
              <a:rPr lang="en-US" altLang="zh-CN" sz="2000" dirty="0">
                <a:latin typeface="方正楷体_GBK" panose="03000509000000000000" pitchFamily="65" charset="-122"/>
                <a:ea typeface="方正楷体_GBK" panose="03000509000000000000" pitchFamily="65" charset="-122"/>
                <a:cs typeface="宋体" panose="02010600030101010101" pitchFamily="2" charset="-122"/>
              </a:rPr>
              <a:t>OFF</a:t>
            </a: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位，即可实现高压、低压电的正常下电。起动开关置于</a:t>
            </a:r>
            <a:r>
              <a:rPr lang="en-US" altLang="zh-CN" sz="2000" dirty="0">
                <a:latin typeface="方正楷体_GBK" panose="03000509000000000000" pitchFamily="65" charset="-122"/>
                <a:ea typeface="方正楷体_GBK" panose="03000509000000000000" pitchFamily="65" charset="-122"/>
                <a:cs typeface="宋体" panose="02010600030101010101" pitchFamily="2" charset="-122"/>
              </a:rPr>
              <a:t>OFF</a:t>
            </a: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位，主继电器断开、</a:t>
            </a:r>
            <a:r>
              <a:rPr lang="en-US" altLang="zh-CN" sz="2000" dirty="0">
                <a:latin typeface="方正楷体_GBK" panose="03000509000000000000" pitchFamily="65" charset="-122"/>
                <a:ea typeface="方正楷体_GBK" panose="03000509000000000000" pitchFamily="65" charset="-122"/>
                <a:cs typeface="宋体" panose="02010600030101010101" pitchFamily="2" charset="-122"/>
              </a:rPr>
              <a:t>MCU</a:t>
            </a: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低压下电。</a:t>
            </a:r>
          </a:p>
          <a:p>
            <a:pPr indent="355600">
              <a:lnSpc>
                <a:spcPct val="150000"/>
              </a:lnSpc>
            </a:pP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②辅助系统停止工作，包括</a:t>
            </a:r>
            <a:r>
              <a:rPr lang="en-US" altLang="zh-CN" sz="2000" dirty="0">
                <a:latin typeface="方正楷体_GBK" panose="03000509000000000000" pitchFamily="65" charset="-122"/>
                <a:ea typeface="方正楷体_GBK" panose="03000509000000000000" pitchFamily="65" charset="-122"/>
                <a:cs typeface="宋体" panose="02010600030101010101" pitchFamily="2" charset="-122"/>
              </a:rPr>
              <a:t>DC/DC</a:t>
            </a: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变换器、水泵、空调、暖风。</a:t>
            </a:r>
          </a:p>
          <a:p>
            <a:pPr indent="355600">
              <a:lnSpc>
                <a:spcPct val="150000"/>
              </a:lnSpc>
            </a:pP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③</a:t>
            </a:r>
            <a:r>
              <a:rPr lang="en-US" altLang="zh-CN" sz="2000" dirty="0">
                <a:latin typeface="方正楷体_GBK" panose="03000509000000000000" pitchFamily="65" charset="-122"/>
                <a:ea typeface="方正楷体_GBK" panose="03000509000000000000" pitchFamily="65" charset="-122"/>
                <a:cs typeface="宋体" panose="02010600030101010101" pitchFamily="2" charset="-122"/>
              </a:rPr>
              <a:t>BMS</a:t>
            </a: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断开电池继电器。</a:t>
            </a:r>
          </a:p>
          <a:p>
            <a:pPr indent="355600">
              <a:lnSpc>
                <a:spcPct val="150000"/>
              </a:lnSpc>
            </a:pPr>
            <a:r>
              <a:rPr lang="zh-CN" altLang="en-US" sz="2000" dirty="0">
                <a:latin typeface="方正楷体_GBK" panose="03000509000000000000" pitchFamily="65" charset="-122"/>
                <a:ea typeface="方正楷体_GBK" panose="03000509000000000000" pitchFamily="65" charset="-122"/>
                <a:cs typeface="宋体" panose="02010600030101010101" pitchFamily="2" charset="-122"/>
              </a:rPr>
              <a:t>④整车控制器下电。</a:t>
            </a:r>
          </a:p>
        </p:txBody>
      </p:sp>
    </p:spTree>
    <p:extLst>
      <p:ext uri="{BB962C8B-B14F-4D97-AF65-F5344CB8AC3E}">
        <p14:creationId xmlns:p14="http://schemas.microsoft.com/office/powerpoint/2010/main" val="572805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充电过程控制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整车控制器接收到充电信号后（如快充或慢充连接确认信号），配合电池管理系统共同进行充电过程中的充电功率控制，禁止高压系统上电，保证车辆在充电状态下处于行驶锁止状态，并根据电池状态信息限制充电功率，以保护电池。</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电动辅助系统控制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电动辅助系统包括电动空调、电控制动、电动助力转向等。整车控制器将根据动力电池及低压蓄电池状态，对</a:t>
            </a:r>
            <a:r>
              <a:rPr lang="en-US" altLang="zh-CN" sz="2000" dirty="0">
                <a:latin typeface="方正楷体_GBK" panose="03000509000000000000" pitchFamily="65" charset="-122"/>
                <a:ea typeface="方正楷体_GBK" panose="03000509000000000000" pitchFamily="65" charset="-122"/>
              </a:rPr>
              <a:t>DC/DC</a:t>
            </a:r>
            <a:r>
              <a:rPr lang="zh-CN" altLang="en-US" sz="2000" dirty="0">
                <a:latin typeface="方正楷体_GBK" panose="03000509000000000000" pitchFamily="65" charset="-122"/>
                <a:ea typeface="方正楷体_GBK" panose="03000509000000000000" pitchFamily="65" charset="-122"/>
              </a:rPr>
              <a:t>变换器和电动辅助系统进行监控。</a:t>
            </a:r>
          </a:p>
        </p:txBody>
      </p:sp>
    </p:spTree>
    <p:extLst>
      <p:ext uri="{BB962C8B-B14F-4D97-AF65-F5344CB8AC3E}">
        <p14:creationId xmlns:p14="http://schemas.microsoft.com/office/powerpoint/2010/main" val="559006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5451231"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车辆状态的实时监测和显示</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     </a:t>
            </a:r>
            <a:r>
              <a:rPr lang="zh-CN" altLang="en-US" sz="2000" dirty="0">
                <a:latin typeface="方正楷体_GBK" panose="03000509000000000000" pitchFamily="65" charset="-122"/>
                <a:ea typeface="方正楷体_GBK" panose="03000509000000000000" pitchFamily="65" charset="-122"/>
              </a:rPr>
              <a:t>整车控制器将对车辆的运行状态进行实时监测，并通过原车</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总线将各子系统的状态信息传送给车载信息显示系统，包括显示仪表和中控系统。显示仪表和中控系统均能够显示车辆运行状态信息和相关的故障诊断信息。</a:t>
            </a:r>
            <a:r>
              <a:rPr lang="en-US" altLang="zh-CN" sz="2000" dirty="0">
                <a:latin typeface="方正楷体_GBK" panose="03000509000000000000" pitchFamily="65" charset="-122"/>
                <a:ea typeface="方正楷体_GBK" panose="03000509000000000000" pitchFamily="65" charset="-122"/>
              </a:rPr>
              <a:t>     </a:t>
            </a:r>
            <a:endParaRPr lang="zh-CN" altLang="en-US"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F84A234A-BAEB-4B18-BF5A-15A8F362B17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892962" y="2171161"/>
            <a:ext cx="6128372" cy="4229639"/>
          </a:xfrm>
          <a:prstGeom prst="rect">
            <a:avLst/>
          </a:prstGeom>
        </p:spPr>
      </p:pic>
    </p:spTree>
    <p:extLst>
      <p:ext uri="{BB962C8B-B14F-4D97-AF65-F5344CB8AC3E}">
        <p14:creationId xmlns:p14="http://schemas.microsoft.com/office/powerpoint/2010/main" val="2026939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698773"/>
            <a:ext cx="9835662" cy="521072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故障诊断与处理</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    整车控制器根据各传感器信号及其他通过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总线通信得到的电机、电池、充电机等信息，对车辆产生的各种故障进行判断、等级分类、报警显示，同时存储故障码，供维修时查看。</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制动能量回馈控制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    车辆进行减速制动时，整车控制器根据当前车辆行驶状态信息和动力电池的状态信息判断是否进行制动能量回馈控制。整车控制器应在满足车辆安全性能、制动性能及驾驶人舒适性的前提下，进行制动能量回馈，回收部分制动能量，进一步提高整军能量利用效率。</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562159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5451231"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整车</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总线及网络化控制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整车控制器是信息管理的中心，负责信息的组织和传输、网络节点管理、信息优先权的动态分配以及网络故障的诊断与处理等功能。</a:t>
            </a:r>
          </a:p>
        </p:txBody>
      </p:sp>
      <p:pic>
        <p:nvPicPr>
          <p:cNvPr id="6" name="图片 5">
            <a:extLst>
              <a:ext uri="{FF2B5EF4-FFF2-40B4-BE49-F238E27FC236}">
                <a16:creationId xmlns:a16="http://schemas.microsoft.com/office/drawing/2014/main" id="{B12B142C-8CC3-4266-8B43-8489492DBC60}"/>
              </a:ext>
            </a:extLst>
          </p:cNvPr>
          <p:cNvPicPr/>
          <p:nvPr/>
        </p:nvPicPr>
        <p:blipFill>
          <a:blip r:embed="rId3" cstate="print">
            <a:clrChange>
              <a:clrFrom>
                <a:srgbClr val="FFFFFF"/>
              </a:clrFrom>
              <a:clrTo>
                <a:srgbClr val="FFFFFF">
                  <a:alpha val="0"/>
                </a:srgbClr>
              </a:clrTo>
            </a:clrChange>
          </a:blip>
          <a:stretch>
            <a:fillRect/>
          </a:stretch>
        </p:blipFill>
        <p:spPr>
          <a:xfrm>
            <a:off x="6096000" y="2651809"/>
            <a:ext cx="5819335" cy="3186472"/>
          </a:xfrm>
          <a:prstGeom prst="rect">
            <a:avLst/>
          </a:prstGeom>
        </p:spPr>
      </p:pic>
    </p:spTree>
    <p:extLst>
      <p:ext uri="{BB962C8B-B14F-4D97-AF65-F5344CB8AC3E}">
        <p14:creationId xmlns:p14="http://schemas.microsoft.com/office/powerpoint/2010/main" val="18801669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6863CEB-A947-4517-A646-61230F8E687B}"/>
              </a:ext>
            </a:extLst>
          </p:cNvPr>
          <p:cNvSpPr txBox="1"/>
          <p:nvPr/>
        </p:nvSpPr>
        <p:spPr>
          <a:xfrm>
            <a:off x="14068" y="225086"/>
            <a:ext cx="6400800" cy="461665"/>
          </a:xfrm>
          <a:prstGeom prst="rect">
            <a:avLst/>
          </a:prstGeom>
          <a:noFill/>
        </p:spPr>
        <p:txBody>
          <a:bodyPr wrap="square" rtlCol="0">
            <a:spAutoFit/>
          </a:bodyPr>
          <a:lstStyle/>
          <a:p>
            <a:r>
              <a:rPr lang="zh-CN" altLang="en-US" sz="2400" dirty="0">
                <a:latin typeface="方正黑体_GBK" panose="03000509000000000000" pitchFamily="65" charset="-122"/>
                <a:ea typeface="方正黑体_GBK" panose="03000509000000000000" pitchFamily="65" charset="-122"/>
              </a:rPr>
              <a:t>学习单元一 新能源汽车整车控制系统检修</a:t>
            </a:r>
          </a:p>
        </p:txBody>
      </p:sp>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0764129"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档位控制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整车控制器将对驾驶人换档意图进行解析，识别车辆合理的档位，并在基于模型开发的档位管理模块中优化换档操作，在保证车辆正常行驶及驾驶人舒适性的同时，实现驾驶人换档意图。此外，还需要在换档故障时进行相应的操作以保证整车安全，并通过显示仪表提醒驾驶人。</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防溜车控制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纯电动汽车在坡道上起步时，驾驶人从松开制动踏板到踩下加速踏板的过程中，会出现整车向后溜车的现象；在坡道行驶过程中，如果驾驶人踩下的加速踏板深度不够，则车辆会出现车速逐渐下降到</a:t>
            </a:r>
            <a:r>
              <a:rPr lang="en-US" altLang="zh-CN" sz="2000" dirty="0">
                <a:latin typeface="方正楷体_GBK" panose="03000509000000000000" pitchFamily="65" charset="-122"/>
                <a:ea typeface="方正楷体_GBK" panose="03000509000000000000" pitchFamily="65" charset="-122"/>
              </a:rPr>
              <a:t>0</a:t>
            </a:r>
            <a:r>
              <a:rPr lang="zh-CN" altLang="en-US" sz="2000" dirty="0">
                <a:latin typeface="方正楷体_GBK" panose="03000509000000000000" pitchFamily="65" charset="-122"/>
                <a:ea typeface="方正楷体_GBK" panose="03000509000000000000" pitchFamily="65" charset="-122"/>
              </a:rPr>
              <a:t>后，再溜车的现象。</a:t>
            </a:r>
          </a:p>
        </p:txBody>
      </p:sp>
    </p:spTree>
    <p:extLst>
      <p:ext uri="{BB962C8B-B14F-4D97-AF65-F5344CB8AC3E}">
        <p14:creationId xmlns:p14="http://schemas.microsoft.com/office/powerpoint/2010/main" val="3242992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0764129"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档位控制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整车控制器将对驾驶人换档意图进行解析，识别车辆合理的档位，并在基于模型开发的档位管理模块中优化换档操作，在保证车辆正常行驶及驾驶人舒适性的同时，实现驾驶人换档意图。此外，还需要在换档故障时进行相应的操作以保证整车安全，并通过显示仪表提醒驾驶人。</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防溜车控制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纯电动汽车在坡道上起步时，驾驶人从松开制动踏板到踩下加速踏板的过程中，会出现整车向后溜车的现象；在坡道行驶过程中，如果驾驶人踩下的加速踏板深度不够，则车辆会出现车速逐渐下降到</a:t>
            </a:r>
            <a:r>
              <a:rPr lang="en-US" altLang="zh-CN" sz="2000" dirty="0">
                <a:latin typeface="方正楷体_GBK" panose="03000509000000000000" pitchFamily="65" charset="-122"/>
                <a:ea typeface="方正楷体_GBK" panose="03000509000000000000" pitchFamily="65" charset="-122"/>
              </a:rPr>
              <a:t>0</a:t>
            </a:r>
            <a:r>
              <a:rPr lang="zh-CN" altLang="en-US" sz="2000" dirty="0">
                <a:latin typeface="方正楷体_GBK" panose="03000509000000000000" pitchFamily="65" charset="-122"/>
                <a:ea typeface="方正楷体_GBK" panose="03000509000000000000" pitchFamily="65" charset="-122"/>
              </a:rPr>
              <a:t>后，再溜车的现象。</a:t>
            </a:r>
          </a:p>
        </p:txBody>
      </p:sp>
    </p:spTree>
    <p:extLst>
      <p:ext uri="{BB962C8B-B14F-4D97-AF65-F5344CB8AC3E}">
        <p14:creationId xmlns:p14="http://schemas.microsoft.com/office/powerpoint/2010/main" val="446078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2440476"/>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小王做维修接待才两周，今天接待一客户总感觉自己的车子跑不了多久车子就没电了，客户想让小王做个检查，小王连接好诊断仪，读取了</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和</a:t>
            </a:r>
            <a:r>
              <a:rPr lang="en-US" altLang="zh-CN" sz="2000" dirty="0">
                <a:latin typeface="方正楷体_GBK" panose="03000509000000000000" pitchFamily="65" charset="-122"/>
                <a:ea typeface="方正楷体_GBK" panose="03000509000000000000" pitchFamily="65" charset="-122"/>
              </a:rPr>
              <a:t>BMS</a:t>
            </a:r>
            <a:r>
              <a:rPr lang="zh-CN" altLang="en-US" sz="2000" dirty="0">
                <a:latin typeface="方正楷体_GBK" panose="03000509000000000000" pitchFamily="65" charset="-122"/>
                <a:ea typeface="方正楷体_GBK" panose="03000509000000000000" pitchFamily="65" charset="-122"/>
              </a:rPr>
              <a:t>相关数据流，并向客户说明了数据流的意义。能说出控制系统的组成模块和整车控制器的作用。</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在线匹配</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标定整车控制器能够在线监控和调整控制参数（包括</a:t>
            </a:r>
            <a:r>
              <a:rPr lang="en-US" altLang="zh-CN" sz="2000" dirty="0">
                <a:latin typeface="方正楷体_GBK" panose="03000509000000000000" pitchFamily="65" charset="-122"/>
                <a:ea typeface="方正楷体_GBK" panose="03000509000000000000" pitchFamily="65" charset="-122"/>
              </a:rPr>
              <a:t>MAP</a:t>
            </a:r>
            <a:r>
              <a:rPr lang="zh-CN" altLang="en-US" sz="2000" dirty="0">
                <a:latin typeface="方正楷体_GBK" panose="03000509000000000000" pitchFamily="65" charset="-122"/>
                <a:ea typeface="方正楷体_GBK" panose="03000509000000000000" pitchFamily="65" charset="-122"/>
              </a:rPr>
              <a:t>、曲线及点参数等），并完成保存标定数据结果及处理离线数据等功能。完整的标定系统包括上位机</a:t>
            </a:r>
            <a:r>
              <a:rPr lang="en-US" altLang="zh-CN" sz="2000" dirty="0">
                <a:latin typeface="方正楷体_GBK" panose="03000509000000000000" pitchFamily="65" charset="-122"/>
                <a:ea typeface="方正楷体_GBK" panose="03000509000000000000" pitchFamily="65" charset="-122"/>
              </a:rPr>
              <a:t>PC</a:t>
            </a:r>
            <a:r>
              <a:rPr lang="zh-CN" altLang="en-US" sz="2000" dirty="0">
                <a:latin typeface="方正楷体_GBK" panose="03000509000000000000" pitchFamily="65" charset="-122"/>
                <a:ea typeface="方正楷体_GBK" panose="03000509000000000000" pitchFamily="65" charset="-122"/>
              </a:rPr>
              <a:t>标定程序、</a:t>
            </a:r>
            <a:r>
              <a:rPr lang="en-US" altLang="zh-CN" sz="2000" dirty="0">
                <a:latin typeface="方正楷体_GBK" panose="03000509000000000000" pitchFamily="65" charset="-122"/>
                <a:ea typeface="方正楷体_GBK" panose="03000509000000000000" pitchFamily="65" charset="-122"/>
              </a:rPr>
              <a:t>PC</a:t>
            </a:r>
            <a:r>
              <a:rPr lang="zh-CN" altLang="en-US" sz="2000" dirty="0">
                <a:latin typeface="方正楷体_GBK" panose="03000509000000000000" pitchFamily="65" charset="-122"/>
                <a:ea typeface="方正楷体_GBK" panose="03000509000000000000" pitchFamily="65" charset="-122"/>
              </a:rPr>
              <a:t>与</a:t>
            </a:r>
            <a:r>
              <a:rPr lang="en-US" altLang="zh-CN" sz="2000" dirty="0">
                <a:latin typeface="方正楷体_GBK" panose="03000509000000000000" pitchFamily="65" charset="-122"/>
                <a:ea typeface="方正楷体_GBK" panose="03000509000000000000" pitchFamily="65" charset="-122"/>
              </a:rPr>
              <a:t>ECU</a:t>
            </a:r>
            <a:r>
              <a:rPr lang="zh-CN" altLang="en-US" sz="2000" dirty="0">
                <a:latin typeface="方正楷体_GBK" panose="03000509000000000000" pitchFamily="65" charset="-122"/>
                <a:ea typeface="方正楷体_GBK" panose="03000509000000000000" pitchFamily="65" charset="-122"/>
              </a:rPr>
              <a:t>通信硬件连接及</a:t>
            </a:r>
            <a:r>
              <a:rPr lang="en-US" altLang="zh-CN" sz="2000" dirty="0">
                <a:latin typeface="方正楷体_GBK" panose="03000509000000000000" pitchFamily="65" charset="-122"/>
                <a:ea typeface="方正楷体_GBK" panose="03000509000000000000" pitchFamily="65" charset="-122"/>
              </a:rPr>
              <a:t>ECU</a:t>
            </a:r>
            <a:r>
              <a:rPr lang="zh-CN" altLang="en-US" sz="2000" dirty="0">
                <a:latin typeface="方正楷体_GBK" panose="03000509000000000000" pitchFamily="65" charset="-122"/>
                <a:ea typeface="方正楷体_GBK" panose="03000509000000000000" pitchFamily="65" charset="-122"/>
              </a:rPr>
              <a:t>标定驱动程序三部分。</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远程控制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纯电动汽车一般具有便捷的远程控制功能，主要包括远程查询功能、远程空调控制和远程充电控制。用户可以通过手机</a:t>
            </a:r>
            <a:r>
              <a:rPr lang="en-US" altLang="zh-CN" sz="2000" dirty="0">
                <a:latin typeface="方正楷体_GBK" panose="03000509000000000000" pitchFamily="65" charset="-122"/>
                <a:ea typeface="方正楷体_GBK" panose="03000509000000000000" pitchFamily="65" charset="-122"/>
              </a:rPr>
              <a:t>APP</a:t>
            </a:r>
            <a:r>
              <a:rPr lang="zh-CN" altLang="en-US" sz="2000" dirty="0">
                <a:latin typeface="方正楷体_GBK" panose="03000509000000000000" pitchFamily="65" charset="-122"/>
                <a:ea typeface="方正楷体_GBK" panose="03000509000000000000" pitchFamily="65" charset="-122"/>
              </a:rPr>
              <a:t>进行远程控制。</a:t>
            </a:r>
          </a:p>
        </p:txBody>
      </p:sp>
    </p:spTree>
    <p:extLst>
      <p:ext uri="{BB962C8B-B14F-4D97-AF65-F5344CB8AC3E}">
        <p14:creationId xmlns:p14="http://schemas.microsoft.com/office/powerpoint/2010/main" val="38720383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三、整车控制策略说明</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整车控制策略是指整车控制器根据车辆各部件运行状态及车辆的运行工况，充分协调和发挥各部件特性，完成车辆驱动要求，协调整车功能，并进行整车状态监测和故障管理。</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整车状态获取</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通过车速传感器、档位信号传感器等检测整车的运行状态；通过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总线获得电池管理系统、电机驱动系统等状态信息。</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纯电动汽车整车工作模式主要有充电模式和行驶模式两种。</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909463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三、整车控制策略说明</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整车状态获取</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充电模式</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）当车辆插入充电枪时，整车控制器检测到充电门盖信号，判断进入充电模式，仪表充电连接指示灯点亮。</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）充电唤醒信号进入整车控制器、电池管理系统、仪表等，仪表充电连接指示灯开始闪烁。</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）进入充电模式后，整车控制器置位允许充电指令。</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）电池管理系统与充电机／充电桩建立充电连接，开始充电。</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7644584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三、整车控制策略说明</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整车驱动控制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运行工况主要划分为紧急故障工况、怠速工况、加速工况、能量回收工况、零转矩工况和跛行工况等，在不同工况下车辆运行的转矩需求不同。当判断出车辆运行工况后，整车控制器将根据工况，并结合动力电池系统及驱动电机系统计算出当前车辆需求的转矩。</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939811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785360"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三、整车控制策略说明</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整车故障管理</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对于车辆故障的处理，吉利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纯电动汽车整车控制器采用了综合判断、分级处理的方式。</a:t>
            </a:r>
            <a:endParaRPr lang="en-US" altLang="zh-CN" sz="2000" dirty="0">
              <a:latin typeface="方正楷体_GBK" panose="03000509000000000000" pitchFamily="65" charset="-122"/>
              <a:ea typeface="方正楷体_GBK" panose="03000509000000000000" pitchFamily="65" charset="-122"/>
            </a:endParaRPr>
          </a:p>
        </p:txBody>
      </p:sp>
      <p:graphicFrame>
        <p:nvGraphicFramePr>
          <p:cNvPr id="5" name="表格 4">
            <a:extLst>
              <a:ext uri="{FF2B5EF4-FFF2-40B4-BE49-F238E27FC236}">
                <a16:creationId xmlns:a16="http://schemas.microsoft.com/office/drawing/2014/main" id="{BD27A5A2-2A59-429C-B6F9-E54E1EE8E2BC}"/>
              </a:ext>
            </a:extLst>
          </p:cNvPr>
          <p:cNvGraphicFramePr>
            <a:graphicFrameLocks noGrp="1"/>
          </p:cNvGraphicFramePr>
          <p:nvPr>
            <p:extLst>
              <p:ext uri="{D42A27DB-BD31-4B8C-83A1-F6EECF244321}">
                <p14:modId xmlns:p14="http://schemas.microsoft.com/office/powerpoint/2010/main" val="1309468506"/>
              </p:ext>
            </p:extLst>
          </p:nvPr>
        </p:nvGraphicFramePr>
        <p:xfrm>
          <a:off x="5430130" y="2761616"/>
          <a:ext cx="6724650" cy="3657600"/>
        </p:xfrm>
        <a:graphic>
          <a:graphicData uri="http://schemas.openxmlformats.org/drawingml/2006/table">
            <a:tbl>
              <a:tblPr firstRow="1" firstCol="1" bandRow="1">
                <a:tableStyleId>{5C22544A-7EE6-4342-B048-85BDC9FD1C3A}</a:tableStyleId>
              </a:tblPr>
              <a:tblGrid>
                <a:gridCol w="872196">
                  <a:extLst>
                    <a:ext uri="{9D8B030D-6E8A-4147-A177-3AD203B41FA5}">
                      <a16:colId xmlns:a16="http://schemas.microsoft.com/office/drawing/2014/main" val="3896988570"/>
                    </a:ext>
                  </a:extLst>
                </a:gridCol>
                <a:gridCol w="900332">
                  <a:extLst>
                    <a:ext uri="{9D8B030D-6E8A-4147-A177-3AD203B41FA5}">
                      <a16:colId xmlns:a16="http://schemas.microsoft.com/office/drawing/2014/main" val="3755314400"/>
                    </a:ext>
                  </a:extLst>
                </a:gridCol>
                <a:gridCol w="1589650">
                  <a:extLst>
                    <a:ext uri="{9D8B030D-6E8A-4147-A177-3AD203B41FA5}">
                      <a16:colId xmlns:a16="http://schemas.microsoft.com/office/drawing/2014/main" val="256770181"/>
                    </a:ext>
                  </a:extLst>
                </a:gridCol>
                <a:gridCol w="3362472">
                  <a:extLst>
                    <a:ext uri="{9D8B030D-6E8A-4147-A177-3AD203B41FA5}">
                      <a16:colId xmlns:a16="http://schemas.microsoft.com/office/drawing/2014/main" val="255605501"/>
                    </a:ext>
                  </a:extLst>
                </a:gridCol>
              </a:tblGrid>
              <a:tr h="0">
                <a:tc>
                  <a:txBody>
                    <a:bodyPr/>
                    <a:lstStyle/>
                    <a:p>
                      <a:r>
                        <a:rPr lang="zh-CN" sz="1600" kern="100">
                          <a:effectLst/>
                          <a:latin typeface="方正楷体简体" panose="03000509000000000000" pitchFamily="65" charset="-122"/>
                          <a:ea typeface="方正楷体简体" panose="03000509000000000000" pitchFamily="65" charset="-122"/>
                        </a:rPr>
                        <a:t>故障等级</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名称</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故障处理方式</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pPr indent="304800"/>
                      <a:r>
                        <a:rPr lang="zh-CN" sz="1600" kern="100">
                          <a:effectLst/>
                          <a:latin typeface="方正楷体简体" panose="03000509000000000000" pitchFamily="65" charset="-122"/>
                          <a:ea typeface="方正楷体简体" panose="03000509000000000000" pitchFamily="65" charset="-122"/>
                        </a:rPr>
                        <a:t>故障列表</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2188505843"/>
                  </a:ext>
                </a:extLst>
              </a:tr>
              <a:tr h="0">
                <a:tc>
                  <a:txBody>
                    <a:bodyPr/>
                    <a:lstStyle/>
                    <a:p>
                      <a:pPr indent="304800"/>
                      <a:r>
                        <a:rPr lang="zh-CN" sz="1600" kern="100">
                          <a:effectLst/>
                          <a:latin typeface="方正楷体简体" panose="03000509000000000000" pitchFamily="65" charset="-122"/>
                          <a:ea typeface="方正楷体简体" panose="03000509000000000000" pitchFamily="65" charset="-122"/>
                        </a:rPr>
                        <a:t>一级</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致命故障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紧急断开高压</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en-US" sz="1600" kern="100">
                          <a:effectLst/>
                          <a:latin typeface="方正楷体简体" panose="03000509000000000000" pitchFamily="65" charset="-122"/>
                          <a:ea typeface="方正楷体简体" panose="03000509000000000000" pitchFamily="65" charset="-122"/>
                        </a:rPr>
                        <a:t>MCU</a:t>
                      </a:r>
                      <a:r>
                        <a:rPr lang="zh-CN" sz="1600" kern="100">
                          <a:effectLst/>
                          <a:latin typeface="方正楷体简体" panose="03000509000000000000" pitchFamily="65" charset="-122"/>
                          <a:ea typeface="方正楷体简体" panose="03000509000000000000" pitchFamily="65" charset="-122"/>
                        </a:rPr>
                        <a:t>直流母线过电压故障、</a:t>
                      </a:r>
                      <a:r>
                        <a:rPr lang="en-US" sz="1600" kern="100">
                          <a:effectLst/>
                          <a:latin typeface="方正楷体简体" panose="03000509000000000000" pitchFamily="65" charset="-122"/>
                          <a:ea typeface="方正楷体简体" panose="03000509000000000000" pitchFamily="65" charset="-122"/>
                        </a:rPr>
                        <a:t>BMS</a:t>
                      </a:r>
                      <a:r>
                        <a:rPr lang="zh-CN" sz="1600" kern="100">
                          <a:effectLst/>
                          <a:latin typeface="方正楷体简体" panose="03000509000000000000" pitchFamily="65" charset="-122"/>
                          <a:ea typeface="方正楷体简体" panose="03000509000000000000" pitchFamily="65" charset="-122"/>
                        </a:rPr>
                        <a:t>一般故障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864661252"/>
                  </a:ext>
                </a:extLst>
              </a:tr>
              <a:tr h="0">
                <a:tc>
                  <a:txBody>
                    <a:bodyPr/>
                    <a:lstStyle/>
                    <a:p>
                      <a:pPr indent="304800"/>
                      <a:r>
                        <a:rPr lang="zh-CN" sz="1600" kern="100">
                          <a:effectLst/>
                          <a:latin typeface="方正楷体简体" panose="03000509000000000000" pitchFamily="65" charset="-122"/>
                          <a:ea typeface="方正楷体简体" panose="03000509000000000000" pitchFamily="65" charset="-122"/>
                        </a:rPr>
                        <a:t>二级</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严重故障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零转矩</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en-US" sz="1600" kern="100">
                          <a:effectLst/>
                          <a:latin typeface="方正楷体简体" panose="03000509000000000000" pitchFamily="65" charset="-122"/>
                          <a:ea typeface="方正楷体简体" panose="03000509000000000000" pitchFamily="65" charset="-122"/>
                        </a:rPr>
                        <a:t>MCU</a:t>
                      </a:r>
                      <a:r>
                        <a:rPr lang="zh-CN" sz="1600" kern="100">
                          <a:effectLst/>
                          <a:latin typeface="方正楷体简体" panose="03000509000000000000" pitchFamily="65" charset="-122"/>
                          <a:ea typeface="方正楷体简体" panose="03000509000000000000" pitchFamily="65" charset="-122"/>
                        </a:rPr>
                        <a:t>相电流过电流、</a:t>
                      </a:r>
                      <a:r>
                        <a:rPr lang="en-US" sz="1600" kern="100">
                          <a:effectLst/>
                          <a:latin typeface="方正楷体简体" panose="03000509000000000000" pitchFamily="65" charset="-122"/>
                          <a:ea typeface="方正楷体简体" panose="03000509000000000000" pitchFamily="65" charset="-122"/>
                        </a:rPr>
                        <a:t>IGBT</a:t>
                      </a:r>
                      <a:r>
                        <a:rPr lang="zh-CN" sz="1600" kern="100">
                          <a:effectLst/>
                          <a:latin typeface="方正楷体简体" panose="03000509000000000000" pitchFamily="65" charset="-122"/>
                          <a:ea typeface="方正楷体简体" panose="03000509000000000000" pitchFamily="65" charset="-122"/>
                        </a:rPr>
                        <a:t>、旋变等故障；电机节点丢失故障；党委信号故障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3152264475"/>
                  </a:ext>
                </a:extLst>
              </a:tr>
              <a:tr h="0">
                <a:tc rowSpan="4">
                  <a:txBody>
                    <a:bodyPr/>
                    <a:lstStyle/>
                    <a:p>
                      <a:pPr indent="304800"/>
                      <a:r>
                        <a:rPr lang="zh-CN" sz="1600" kern="100">
                          <a:effectLst/>
                          <a:latin typeface="方正楷体简体" panose="03000509000000000000" pitchFamily="65" charset="-122"/>
                          <a:ea typeface="方正楷体简体" panose="03000509000000000000" pitchFamily="65" charset="-122"/>
                        </a:rPr>
                        <a:t>三级</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rowSpan="4">
                  <a:txBody>
                    <a:bodyPr/>
                    <a:lstStyle/>
                    <a:p>
                      <a:r>
                        <a:rPr lang="zh-CN" sz="1600" kern="100">
                          <a:effectLst/>
                          <a:latin typeface="方正楷体简体" panose="03000509000000000000" pitchFamily="65" charset="-122"/>
                          <a:ea typeface="方正楷体简体" panose="03000509000000000000" pitchFamily="65" charset="-122"/>
                        </a:rPr>
                        <a:t>一般故障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跛行模式</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加速踏板位置信号故障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370051572"/>
                  </a:ext>
                </a:extLst>
              </a:tr>
              <a:tr h="0">
                <a:tc vMerge="1">
                  <a:txBody>
                    <a:bodyPr/>
                    <a:lstStyle/>
                    <a:p>
                      <a:endParaRPr lang="zh-CN" altLang="en-US"/>
                    </a:p>
                  </a:txBody>
                  <a:tcPr/>
                </a:tc>
                <a:tc vMerge="1">
                  <a:txBody>
                    <a:bodyPr/>
                    <a:lstStyle/>
                    <a:p>
                      <a:endParaRPr lang="zh-CN" altLang="en-US"/>
                    </a:p>
                  </a:txBody>
                  <a:tcPr/>
                </a:tc>
                <a:tc>
                  <a:txBody>
                    <a:bodyPr/>
                    <a:lstStyle/>
                    <a:p>
                      <a:r>
                        <a:rPr lang="zh-CN" sz="1600" kern="100">
                          <a:effectLst/>
                          <a:latin typeface="方正楷体简体" panose="03000509000000000000" pitchFamily="65" charset="-122"/>
                          <a:ea typeface="方正楷体简体" panose="03000509000000000000" pitchFamily="65" charset="-122"/>
                        </a:rPr>
                        <a:t>降功率</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电机超速故障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2340369430"/>
                  </a:ext>
                </a:extLst>
              </a:tr>
              <a:tr h="0">
                <a:tc vMerge="1">
                  <a:txBody>
                    <a:bodyPr/>
                    <a:lstStyle/>
                    <a:p>
                      <a:endParaRPr lang="zh-CN" altLang="en-US"/>
                    </a:p>
                  </a:txBody>
                  <a:tcPr/>
                </a:tc>
                <a:tc vMerge="1">
                  <a:txBody>
                    <a:bodyPr/>
                    <a:lstStyle/>
                    <a:p>
                      <a:endParaRPr lang="zh-CN" altLang="en-US"/>
                    </a:p>
                  </a:txBody>
                  <a:tcPr/>
                </a:tc>
                <a:tc>
                  <a:txBody>
                    <a:bodyPr/>
                    <a:lstStyle/>
                    <a:p>
                      <a:r>
                        <a:rPr lang="zh-CN" sz="1600" kern="100">
                          <a:effectLst/>
                          <a:latin typeface="方正楷体简体" panose="03000509000000000000" pitchFamily="65" charset="-122"/>
                          <a:ea typeface="方正楷体简体" panose="03000509000000000000" pitchFamily="65" charset="-122"/>
                        </a:rPr>
                        <a:t>限功率</a:t>
                      </a:r>
                      <a:r>
                        <a:rPr lang="en-US" sz="1600" kern="100">
                          <a:effectLst/>
                          <a:latin typeface="方正楷体简体" panose="03000509000000000000" pitchFamily="65" charset="-122"/>
                          <a:ea typeface="方正楷体简体" panose="03000509000000000000" pitchFamily="65" charset="-122"/>
                        </a:rPr>
                        <a:t>&lt;7KW</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跛行故障、</a:t>
                      </a:r>
                      <a:r>
                        <a:rPr lang="en-US" sz="1600" kern="100">
                          <a:effectLst/>
                          <a:latin typeface="方正楷体简体" panose="03000509000000000000" pitchFamily="65" charset="-122"/>
                          <a:ea typeface="方正楷体简体" panose="03000509000000000000" pitchFamily="65" charset="-122"/>
                        </a:rPr>
                        <a:t>SOC&lt;1%</a:t>
                      </a:r>
                      <a:r>
                        <a:rPr lang="zh-CN" sz="1600" kern="100">
                          <a:effectLst/>
                          <a:latin typeface="方正楷体简体" panose="03000509000000000000" pitchFamily="65" charset="-122"/>
                          <a:ea typeface="方正楷体简体" panose="03000509000000000000" pitchFamily="65" charset="-122"/>
                        </a:rPr>
                        <a:t>、</a:t>
                      </a:r>
                      <a:r>
                        <a:rPr lang="en-US" sz="1600" kern="100">
                          <a:effectLst/>
                          <a:latin typeface="方正楷体简体" panose="03000509000000000000" pitchFamily="65" charset="-122"/>
                          <a:ea typeface="方正楷体简体" panose="03000509000000000000" pitchFamily="65" charset="-122"/>
                        </a:rPr>
                        <a:t>BMS</a:t>
                      </a:r>
                      <a:r>
                        <a:rPr lang="zh-CN" sz="1600" kern="100">
                          <a:effectLst/>
                          <a:latin typeface="方正楷体简体" panose="03000509000000000000" pitchFamily="65" charset="-122"/>
                          <a:ea typeface="方正楷体简体" panose="03000509000000000000" pitchFamily="65" charset="-122"/>
                        </a:rPr>
                        <a:t>单体欠电压、内部通信、硬件等二级故障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3557032104"/>
                  </a:ext>
                </a:extLst>
              </a:tr>
              <a:tr h="0">
                <a:tc vMerge="1">
                  <a:txBody>
                    <a:bodyPr/>
                    <a:lstStyle/>
                    <a:p>
                      <a:endParaRPr lang="zh-CN" altLang="en-US"/>
                    </a:p>
                  </a:txBody>
                  <a:tcPr/>
                </a:tc>
                <a:tc vMerge="1">
                  <a:txBody>
                    <a:bodyPr/>
                    <a:lstStyle/>
                    <a:p>
                      <a:endParaRPr lang="zh-CN" altLang="en-US"/>
                    </a:p>
                  </a:txBody>
                  <a:tcPr/>
                </a:tc>
                <a:tc>
                  <a:txBody>
                    <a:bodyPr/>
                    <a:lstStyle/>
                    <a:p>
                      <a:r>
                        <a:rPr lang="zh-CN" sz="1600" kern="100">
                          <a:effectLst/>
                          <a:latin typeface="方正楷体简体" panose="03000509000000000000" pitchFamily="65" charset="-122"/>
                          <a:ea typeface="方正楷体简体" panose="03000509000000000000" pitchFamily="65" charset="-122"/>
                        </a:rPr>
                        <a:t>限速</a:t>
                      </a:r>
                      <a:r>
                        <a:rPr lang="en-US" sz="1600" kern="100">
                          <a:effectLst/>
                          <a:latin typeface="方正楷体简体" panose="03000509000000000000" pitchFamily="65" charset="-122"/>
                          <a:ea typeface="方正楷体简体" panose="03000509000000000000" pitchFamily="65" charset="-122"/>
                        </a:rPr>
                        <a:t>&lt;15Km/h</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低压欠电压故障、制动系统故障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2962922281"/>
                  </a:ext>
                </a:extLst>
              </a:tr>
              <a:tr h="0">
                <a:tc>
                  <a:txBody>
                    <a:bodyPr/>
                    <a:lstStyle/>
                    <a:p>
                      <a:pPr indent="304800"/>
                      <a:r>
                        <a:rPr lang="zh-CN" sz="1600" kern="100">
                          <a:effectLst/>
                          <a:latin typeface="方正楷体简体" panose="03000509000000000000" pitchFamily="65" charset="-122"/>
                          <a:ea typeface="方正楷体简体" panose="03000509000000000000" pitchFamily="65" charset="-122"/>
                        </a:rPr>
                        <a:t>四级</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轻微故障</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zh-CN" sz="1600" kern="100">
                          <a:effectLst/>
                          <a:latin typeface="方正楷体简体" panose="03000509000000000000" pitchFamily="65" charset="-122"/>
                          <a:ea typeface="方正楷体简体" panose="03000509000000000000" pitchFamily="65" charset="-122"/>
                        </a:rPr>
                        <a:t>仪表显示能量回收故障，仅停止能量回收</a:t>
                      </a:r>
                      <a:endParaRPr lang="zh-CN" sz="1200" kern="10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tc>
                  <a:txBody>
                    <a:bodyPr/>
                    <a:lstStyle/>
                    <a:p>
                      <a:r>
                        <a:rPr lang="en-US" sz="1600" kern="100" dirty="0">
                          <a:effectLst/>
                          <a:latin typeface="方正楷体简体" panose="03000509000000000000" pitchFamily="65" charset="-122"/>
                          <a:ea typeface="方正楷体简体" panose="03000509000000000000" pitchFamily="65" charset="-122"/>
                        </a:rPr>
                        <a:t>MCU</a:t>
                      </a:r>
                      <a:r>
                        <a:rPr lang="zh-CN" sz="1600" kern="100" dirty="0">
                          <a:effectLst/>
                          <a:latin typeface="方正楷体简体" panose="03000509000000000000" pitchFamily="65" charset="-122"/>
                          <a:ea typeface="方正楷体简体" panose="03000509000000000000" pitchFamily="65" charset="-122"/>
                        </a:rPr>
                        <a:t>电机系统温度传感器、直流欠电压故障、</a:t>
                      </a:r>
                      <a:r>
                        <a:rPr lang="en-US" sz="1600" kern="100" dirty="0">
                          <a:effectLst/>
                          <a:latin typeface="方正楷体简体" panose="03000509000000000000" pitchFamily="65" charset="-122"/>
                          <a:ea typeface="方正楷体简体" panose="03000509000000000000" pitchFamily="65" charset="-122"/>
                        </a:rPr>
                        <a:t>VCU</a:t>
                      </a:r>
                      <a:r>
                        <a:rPr lang="zh-CN" sz="1600" kern="100" dirty="0">
                          <a:effectLst/>
                          <a:latin typeface="方正楷体简体" panose="03000509000000000000" pitchFamily="65" charset="-122"/>
                          <a:ea typeface="方正楷体简体" panose="03000509000000000000" pitchFamily="65" charset="-122"/>
                        </a:rPr>
                        <a:t>硬件、</a:t>
                      </a:r>
                      <a:r>
                        <a:rPr lang="en-US" sz="1600" kern="100" dirty="0">
                          <a:effectLst/>
                          <a:latin typeface="方正楷体简体" panose="03000509000000000000" pitchFamily="65" charset="-122"/>
                          <a:ea typeface="方正楷体简体" panose="03000509000000000000" pitchFamily="65" charset="-122"/>
                        </a:rPr>
                        <a:t>DC/DC</a:t>
                      </a:r>
                      <a:r>
                        <a:rPr lang="zh-CN" sz="1600" kern="100" dirty="0">
                          <a:effectLst/>
                          <a:latin typeface="方正楷体简体" panose="03000509000000000000" pitchFamily="65" charset="-122"/>
                          <a:ea typeface="方正楷体简体" panose="03000509000000000000" pitchFamily="65" charset="-122"/>
                        </a:rPr>
                        <a:t>变换器异常等故障</a:t>
                      </a:r>
                      <a:endParaRPr lang="zh-CN" sz="1200" kern="100" dirty="0">
                        <a:effectLst/>
                        <a:latin typeface="方正楷体简体" panose="03000509000000000000" pitchFamily="65" charset="-122"/>
                        <a:ea typeface="方正楷体简体" panose="03000509000000000000" pitchFamily="65" charset="-122"/>
                        <a:cs typeface="Times New Roman" panose="02020603050405020304" pitchFamily="18" charset="0"/>
                      </a:endParaRPr>
                    </a:p>
                  </a:txBody>
                  <a:tcPr marL="68580" marR="68580" marT="0" marB="0"/>
                </a:tc>
                <a:extLst>
                  <a:ext uri="{0D108BD9-81ED-4DB2-BD59-A6C34878D82A}">
                    <a16:rowId xmlns:a16="http://schemas.microsoft.com/office/drawing/2014/main" val="2816784645"/>
                  </a:ext>
                </a:extLst>
              </a:tr>
            </a:tbl>
          </a:graphicData>
        </a:graphic>
      </p:graphicFrame>
    </p:spTree>
    <p:extLst>
      <p:ext uri="{BB962C8B-B14F-4D97-AF65-F5344CB8AC3E}">
        <p14:creationId xmlns:p14="http://schemas.microsoft.com/office/powerpoint/2010/main" val="37743538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8904848"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四、整车控制器的更换</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安全提示</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进行整车控制器更换时，应注意安全操作问题。由于整车控制器由低压供电系统进行供电，因此首先需要拆下低压蓄电池负极连接线束，并进行可靠搭铁；虽然整车控制器独立于整车高压系统，但为了避免误操作导致的高压触电，需要确保整车无绝缘故障。因此整车控制器的更换操作应在低压下电及无绝缘故障前提下进行。</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98355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560276"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四、整车控制器的更换</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整车控制器的更换</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位置</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纯电动汽车的整车控制器由四个紧固螺栓固定于前机舱内部靠近驾驶室的位置。</a:t>
            </a:r>
            <a:endParaRPr lang="en-US" altLang="zh-CN"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9B3F4F62-EF5B-47F8-A1F6-F085A3B82900}"/>
              </a:ext>
            </a:extLst>
          </p:cNvPr>
          <p:cNvPicPr/>
          <p:nvPr/>
        </p:nvPicPr>
        <p:blipFill>
          <a:blip r:embed="rId3" cstate="print"/>
          <a:stretch>
            <a:fillRect/>
          </a:stretch>
        </p:blipFill>
        <p:spPr>
          <a:xfrm>
            <a:off x="5603631" y="2348200"/>
            <a:ext cx="6142892" cy="4284714"/>
          </a:xfrm>
          <a:prstGeom prst="rect">
            <a:avLst/>
          </a:prstGeom>
          <a:noFill/>
          <a:ln>
            <a:noFill/>
          </a:ln>
        </p:spPr>
      </p:pic>
    </p:spTree>
    <p:extLst>
      <p:ext uri="{BB962C8B-B14F-4D97-AF65-F5344CB8AC3E}">
        <p14:creationId xmlns:p14="http://schemas.microsoft.com/office/powerpoint/2010/main" val="3901448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560276"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四、整车控制器的更换</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整车控制器的更换</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步骤</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）打开车门，安装三件套。</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）确保起动开关关闭，拉动前机舱盖拉手。</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1739D480-D221-44CE-9E7E-FBE5FCE50F1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689453" y="2363373"/>
            <a:ext cx="5494362" cy="3971144"/>
          </a:xfrm>
          <a:prstGeom prst="rect">
            <a:avLst/>
          </a:prstGeom>
        </p:spPr>
      </p:pic>
    </p:spTree>
    <p:extLst>
      <p:ext uri="{BB962C8B-B14F-4D97-AF65-F5344CB8AC3E}">
        <p14:creationId xmlns:p14="http://schemas.microsoft.com/office/powerpoint/2010/main" val="805859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560276"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四、整车控制器的更换</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整车控制器的更换</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步骤</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）打开前机舱盖，安装翼子板布、前格栅布。</a:t>
            </a: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34988C0D-76E5-4E5F-89CB-FF2C62B5CD36}"/>
              </a:ext>
            </a:extLst>
          </p:cNvPr>
          <p:cNvPicPr/>
          <p:nvPr/>
        </p:nvPicPr>
        <p:blipFill rotWithShape="1">
          <a:blip r:embed="rId3" cstate="print">
            <a:extLst>
              <a:ext uri="{28A0092B-C50C-407E-A947-70E740481C1C}">
                <a14:useLocalDpi xmlns:a14="http://schemas.microsoft.com/office/drawing/2010/main" val="0"/>
              </a:ext>
            </a:extLst>
          </a:blip>
          <a:srcRect l="9584" r="7595" b="15904"/>
          <a:stretch/>
        </p:blipFill>
        <p:spPr bwMode="auto">
          <a:xfrm>
            <a:off x="6207809" y="2733684"/>
            <a:ext cx="4560276" cy="399770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514370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7683304"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四、整车控制器的更换</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整车控制器的更换</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步骤</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）取下蓄电池负极，可靠搭铁。</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）拔下整车控制器插接器插头。</a:t>
            </a:r>
          </a:p>
          <a:p>
            <a:pPr>
              <a:lnSpc>
                <a:spcPct val="150000"/>
              </a:lnSpc>
            </a:pP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）拆下整车控制器</a:t>
            </a: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个固定螺栓。</a:t>
            </a:r>
          </a:p>
          <a:p>
            <a:pPr>
              <a:lnSpc>
                <a:spcPct val="150000"/>
              </a:lnSpc>
            </a:pPr>
            <a:r>
              <a:rPr lang="en-US" altLang="zh-CN" sz="2000" dirty="0">
                <a:latin typeface="方正楷体_GBK" panose="03000509000000000000" pitchFamily="65" charset="-122"/>
                <a:ea typeface="方正楷体_GBK" panose="03000509000000000000" pitchFamily="65" charset="-122"/>
              </a:rPr>
              <a:t>7</a:t>
            </a:r>
            <a:r>
              <a:rPr lang="zh-CN" altLang="en-US" sz="2000" dirty="0">
                <a:latin typeface="方正楷体_GBK" panose="03000509000000000000" pitchFamily="65" charset="-122"/>
                <a:ea typeface="方正楷体_GBK" panose="03000509000000000000" pitchFamily="65" charset="-122"/>
              </a:rPr>
              <a:t>）取下整车控制器。</a:t>
            </a:r>
          </a:p>
          <a:p>
            <a:pPr>
              <a:lnSpc>
                <a:spcPct val="150000"/>
              </a:lnSpc>
            </a:pPr>
            <a:r>
              <a:rPr lang="en-US" altLang="zh-CN" sz="2000" dirty="0">
                <a:latin typeface="方正楷体_GBK" panose="03000509000000000000" pitchFamily="65" charset="-122"/>
                <a:ea typeface="方正楷体_GBK" panose="03000509000000000000" pitchFamily="65" charset="-122"/>
              </a:rPr>
              <a:t>8</a:t>
            </a:r>
            <a:r>
              <a:rPr lang="zh-CN" altLang="en-US" sz="2000" dirty="0">
                <a:latin typeface="方正楷体_GBK" panose="03000509000000000000" pitchFamily="65" charset="-122"/>
                <a:ea typeface="方正楷体_GBK" panose="03000509000000000000" pitchFamily="65" charset="-122"/>
              </a:rPr>
              <a:t>）更换新的整车控制器。</a:t>
            </a:r>
          </a:p>
          <a:p>
            <a:pPr>
              <a:lnSpc>
                <a:spcPct val="150000"/>
              </a:lnSpc>
            </a:pPr>
            <a:r>
              <a:rPr lang="en-US" altLang="zh-CN" sz="2000" dirty="0">
                <a:latin typeface="方正楷体_GBK" panose="03000509000000000000" pitchFamily="65" charset="-122"/>
                <a:ea typeface="方正楷体_GBK" panose="03000509000000000000" pitchFamily="65" charset="-122"/>
              </a:rPr>
              <a:t>9</a:t>
            </a:r>
            <a:r>
              <a:rPr lang="zh-CN" altLang="en-US" sz="2000" dirty="0">
                <a:latin typeface="方正楷体_GBK" panose="03000509000000000000" pitchFamily="65" charset="-122"/>
                <a:ea typeface="方正楷体_GBK" panose="03000509000000000000" pitchFamily="65" charset="-122"/>
              </a:rPr>
              <a:t>）安装整车控制器</a:t>
            </a: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个固定螺栓。</a:t>
            </a:r>
          </a:p>
          <a:p>
            <a:pPr>
              <a:lnSpc>
                <a:spcPct val="150000"/>
              </a:lnSpc>
            </a:pPr>
            <a:r>
              <a:rPr lang="en-US" altLang="zh-CN" sz="2000" dirty="0">
                <a:latin typeface="方正楷体_GBK" panose="03000509000000000000" pitchFamily="65" charset="-122"/>
                <a:ea typeface="方正楷体_GBK" panose="03000509000000000000" pitchFamily="65" charset="-122"/>
              </a:rPr>
              <a:t>10</a:t>
            </a:r>
            <a:r>
              <a:rPr lang="zh-CN" altLang="en-US" sz="2000" dirty="0">
                <a:latin typeface="方正楷体_GBK" panose="03000509000000000000" pitchFamily="65" charset="-122"/>
                <a:ea typeface="方正楷体_GBK" panose="03000509000000000000" pitchFamily="65" charset="-122"/>
              </a:rPr>
              <a:t>）安装整车控制器连接插头。插接时注意“一插、二响、三确认。</a:t>
            </a:r>
          </a:p>
        </p:txBody>
      </p:sp>
    </p:spTree>
    <p:extLst>
      <p:ext uri="{BB962C8B-B14F-4D97-AF65-F5344CB8AC3E}">
        <p14:creationId xmlns:p14="http://schemas.microsoft.com/office/powerpoint/2010/main" val="1385386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8147539" cy="3547510"/>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能准确讲述整车控制系统的功能，，能指出整车控制器所在位置。</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能按照厂家技术要求检查更换整车控制器，并能处理简单故障。</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讲述整车控制系统的控制策略。</a:t>
            </a:r>
            <a:endParaRPr lang="en-US" altLang="zh-CN"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能够与客户进行良好的沟通，具备良好的职业沟通素养。</a:t>
            </a: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1059550"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四、整车控制器的更换</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整车控制器的更换</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步骤</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11</a:t>
            </a:r>
            <a:r>
              <a:rPr lang="zh-CN" altLang="en-US" sz="2000" dirty="0">
                <a:latin typeface="方正楷体_GBK" panose="03000509000000000000" pitchFamily="65" charset="-122"/>
                <a:ea typeface="方正楷体_GBK" panose="03000509000000000000" pitchFamily="65" charset="-122"/>
              </a:rPr>
              <a:t>）安装蓄电池负极。</a:t>
            </a:r>
          </a:p>
          <a:p>
            <a:pPr>
              <a:lnSpc>
                <a:spcPct val="150000"/>
              </a:lnSpc>
            </a:pPr>
            <a:r>
              <a:rPr lang="en-US" altLang="zh-CN" sz="2000" dirty="0">
                <a:latin typeface="方正楷体_GBK" panose="03000509000000000000" pitchFamily="65" charset="-122"/>
                <a:ea typeface="方正楷体_GBK" panose="03000509000000000000" pitchFamily="65" charset="-122"/>
              </a:rPr>
              <a:t>12</a:t>
            </a:r>
            <a:r>
              <a:rPr lang="zh-CN" altLang="en-US" sz="2000" dirty="0">
                <a:latin typeface="方正楷体_GBK" panose="03000509000000000000" pitchFamily="65" charset="-122"/>
                <a:ea typeface="方正楷体_GBK" panose="03000509000000000000" pitchFamily="65" charset="-122"/>
              </a:rPr>
              <a:t>）取下翼子板布，格栅布。</a:t>
            </a:r>
          </a:p>
          <a:p>
            <a:pPr>
              <a:lnSpc>
                <a:spcPct val="150000"/>
              </a:lnSpc>
            </a:pPr>
            <a:r>
              <a:rPr lang="en-US" altLang="zh-CN" sz="2000" dirty="0">
                <a:latin typeface="方正楷体_GBK" panose="03000509000000000000" pitchFamily="65" charset="-122"/>
                <a:ea typeface="方正楷体_GBK" panose="03000509000000000000" pitchFamily="65" charset="-122"/>
              </a:rPr>
              <a:t>13</a:t>
            </a:r>
            <a:r>
              <a:rPr lang="zh-CN" altLang="en-US" sz="2000" dirty="0">
                <a:latin typeface="方正楷体_GBK" panose="03000509000000000000" pitchFamily="65" charset="-122"/>
                <a:ea typeface="方正楷体_GBK" panose="03000509000000000000" pitchFamily="65" charset="-122"/>
              </a:rPr>
              <a:t>）关闭前机舱盖。</a:t>
            </a:r>
          </a:p>
          <a:p>
            <a:pPr>
              <a:lnSpc>
                <a:spcPct val="150000"/>
              </a:lnSpc>
            </a:pPr>
            <a:r>
              <a:rPr lang="en-US" altLang="zh-CN" sz="2000" dirty="0">
                <a:latin typeface="方正楷体_GBK" panose="03000509000000000000" pitchFamily="65" charset="-122"/>
                <a:ea typeface="方正楷体_GBK" panose="03000509000000000000" pitchFamily="65" charset="-122"/>
              </a:rPr>
              <a:t>14</a:t>
            </a:r>
            <a:r>
              <a:rPr lang="zh-CN" altLang="en-US" sz="2000" dirty="0">
                <a:latin typeface="方正楷体_GBK" panose="03000509000000000000" pitchFamily="65" charset="-122"/>
                <a:ea typeface="方正楷体_GBK" panose="03000509000000000000" pitchFamily="65" charset="-122"/>
              </a:rPr>
              <a:t>）取下三件套。</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完成整车控制器更换后，新的整车控制器需要与原车进行控制匹配和标定。对于不同车型，匹配的方式有所不同：有的车型需要厂家或维修店专业人员进行于动匹配和标定；而有的车型自身就能够进行自适应匹配和标定。</a:t>
            </a:r>
          </a:p>
        </p:txBody>
      </p:sp>
    </p:spTree>
    <p:extLst>
      <p:ext uri="{BB962C8B-B14F-4D97-AF65-F5344CB8AC3E}">
        <p14:creationId xmlns:p14="http://schemas.microsoft.com/office/powerpoint/2010/main" val="525769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DCCB506-498A-45F4-8ACD-F4360874ABED}"/>
              </a:ext>
            </a:extLst>
          </p:cNvPr>
          <p:cNvSpPr/>
          <p:nvPr/>
        </p:nvSpPr>
        <p:spPr>
          <a:xfrm>
            <a:off x="5311169" y="2967335"/>
            <a:ext cx="1569660" cy="923330"/>
          </a:xfrm>
          <a:prstGeom prst="rect">
            <a:avLst/>
          </a:prstGeom>
          <a:noFill/>
        </p:spPr>
        <p:txBody>
          <a:bodyPr wrap="none" lIns="91440" tIns="45720" rIns="91440" bIns="45720">
            <a:spAutoFit/>
          </a:bodyPr>
          <a:lstStyle/>
          <a:p>
            <a:pPr algn="ctr"/>
            <a:r>
              <a:rPr lang="zh-CN" altLang="en-US" sz="5400" b="0" cap="none" spc="0" dirty="0">
                <a:ln w="0"/>
                <a:solidFill>
                  <a:schemeClr val="accent1"/>
                </a:solidFill>
                <a:effectLst>
                  <a:outerShdw blurRad="38100" dist="25400" dir="5400000" algn="ctr" rotWithShape="0">
                    <a:srgbClr val="6E747A">
                      <a:alpha val="43000"/>
                    </a:srgbClr>
                  </a:outerShdw>
                </a:effectLst>
              </a:rPr>
              <a:t>谢谢</a:t>
            </a:r>
          </a:p>
        </p:txBody>
      </p:sp>
    </p:spTree>
    <p:extLst>
      <p:ext uri="{BB962C8B-B14F-4D97-AF65-F5344CB8AC3E}">
        <p14:creationId xmlns:p14="http://schemas.microsoft.com/office/powerpoint/2010/main" val="2188708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907238" cy="428617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一、整车控制器</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基本概念</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整车控制器（</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Vehicle Control Unit</a:t>
            </a:r>
            <a:r>
              <a:rPr lang="zh-CN" altLang="en-US" sz="2000" dirty="0">
                <a:latin typeface="方正楷体_GBK" panose="03000509000000000000" pitchFamily="65" charset="-122"/>
                <a:ea typeface="方正楷体_GBK" panose="03000509000000000000" pitchFamily="65" charset="-122"/>
              </a:rPr>
              <a:t>），是整个电动汽车的核心控制部件，它通过采集加速踏板信号、制动踏板信号及其他部件信号，进行相应地判断，然后控制各部件控制器动作，实现电动汽车的正常行驶。整车控制器通过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总线与相关部件控制器交换信息并对当前车辆运行状态进行管理、调度。</a:t>
            </a: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pic>
        <p:nvPicPr>
          <p:cNvPr id="6" name="图片 5">
            <a:extLst>
              <a:ext uri="{FF2B5EF4-FFF2-40B4-BE49-F238E27FC236}">
                <a16:creationId xmlns:a16="http://schemas.microsoft.com/office/drawing/2014/main" id="{1646FED2-3DA5-4B3F-89EB-B98C6FEE588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1368" y="3539282"/>
            <a:ext cx="2476500" cy="1641475"/>
          </a:xfrm>
          <a:prstGeom prst="rect">
            <a:avLst/>
          </a:prstGeom>
          <a:noFill/>
          <a:ln>
            <a:noFill/>
          </a:ln>
        </p:spPr>
      </p:pic>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4940105"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一、整车控制器</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基本概念</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整车控制系统采用了集中控制与分布式处理相结合的车辆控制系统结构，各部件都有独立的控制器，整车控制器对整个系统集中进行能量管理及各部件的协调控制。为满足系统数据交换量大、实时性、可靠性要求高的特点，整个分布式控制系统之间采用</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总线进行通信。</a:t>
            </a:r>
          </a:p>
        </p:txBody>
      </p:sp>
      <p:pic>
        <p:nvPicPr>
          <p:cNvPr id="5" name="图片 4">
            <a:extLst>
              <a:ext uri="{FF2B5EF4-FFF2-40B4-BE49-F238E27FC236}">
                <a16:creationId xmlns:a16="http://schemas.microsoft.com/office/drawing/2014/main" id="{0BD24CE6-E5C6-4FBF-8E54-1A9A880EF359}"/>
              </a:ext>
            </a:extLst>
          </p:cNvPr>
          <p:cNvPicPr>
            <a:picLocks noChangeAspect="1"/>
          </p:cNvPicPr>
          <p:nvPr/>
        </p:nvPicPr>
        <p:blipFill>
          <a:blip r:embed="rId2"/>
          <a:stretch>
            <a:fillRect/>
          </a:stretch>
        </p:blipFill>
        <p:spPr>
          <a:xfrm>
            <a:off x="6256634" y="1552144"/>
            <a:ext cx="4743099" cy="5267401"/>
          </a:xfrm>
          <a:prstGeom prst="rect">
            <a:avLst/>
          </a:prstGeom>
        </p:spPr>
      </p:pic>
    </p:spTree>
    <p:extLst>
      <p:ext uri="{BB962C8B-B14F-4D97-AF65-F5344CB8AC3E}">
        <p14:creationId xmlns:p14="http://schemas.microsoft.com/office/powerpoint/2010/main" val="1228315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5010443"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整车控制器的功能</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在纯电动汽车中，整车控制器除控制汽车正常行驶外，还具有汽车再生制动回馈控制、网络管理、故障诊断与处理及车辆的状态与监视等功能。</a:t>
            </a:r>
          </a:p>
        </p:txBody>
      </p:sp>
      <p:graphicFrame>
        <p:nvGraphicFramePr>
          <p:cNvPr id="7" name="表格 6">
            <a:extLst>
              <a:ext uri="{FF2B5EF4-FFF2-40B4-BE49-F238E27FC236}">
                <a16:creationId xmlns:a16="http://schemas.microsoft.com/office/drawing/2014/main" id="{5F21FBD5-B594-49ED-9C7A-D9AA44B70619}"/>
              </a:ext>
            </a:extLst>
          </p:cNvPr>
          <p:cNvGraphicFramePr>
            <a:graphicFrameLocks noGrp="1"/>
          </p:cNvGraphicFramePr>
          <p:nvPr>
            <p:extLst>
              <p:ext uri="{D42A27DB-BD31-4B8C-83A1-F6EECF244321}">
                <p14:modId xmlns:p14="http://schemas.microsoft.com/office/powerpoint/2010/main" val="3775858490"/>
              </p:ext>
            </p:extLst>
          </p:nvPr>
        </p:nvGraphicFramePr>
        <p:xfrm>
          <a:off x="5809958" y="2405575"/>
          <a:ext cx="6147580" cy="4346912"/>
        </p:xfrm>
        <a:graphic>
          <a:graphicData uri="http://schemas.openxmlformats.org/drawingml/2006/table">
            <a:tbl>
              <a:tblPr firstRow="1" firstCol="1" bandRow="1">
                <a:tableStyleId>{5C22544A-7EE6-4342-B048-85BDC9FD1C3A}</a:tableStyleId>
              </a:tblPr>
              <a:tblGrid>
                <a:gridCol w="998592">
                  <a:extLst>
                    <a:ext uri="{9D8B030D-6E8A-4147-A177-3AD203B41FA5}">
                      <a16:colId xmlns:a16="http://schemas.microsoft.com/office/drawing/2014/main" val="2408934803"/>
                    </a:ext>
                  </a:extLst>
                </a:gridCol>
                <a:gridCol w="5148988">
                  <a:extLst>
                    <a:ext uri="{9D8B030D-6E8A-4147-A177-3AD203B41FA5}">
                      <a16:colId xmlns:a16="http://schemas.microsoft.com/office/drawing/2014/main" val="1362224715"/>
                    </a:ext>
                  </a:extLst>
                </a:gridCol>
              </a:tblGrid>
              <a:tr h="271682">
                <a:tc>
                  <a:txBody>
                    <a:bodyPr/>
                    <a:lstStyle/>
                    <a:p>
                      <a:pPr indent="355600" algn="ctr"/>
                      <a:r>
                        <a:rPr lang="zh-CN" sz="1400" kern="100" dirty="0">
                          <a:effectLst/>
                        </a:rPr>
                        <a:t>序号</a:t>
                      </a:r>
                      <a:endParaRPr lang="zh-CN" sz="1050" kern="100" dirty="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主要功能</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1110445"/>
                  </a:ext>
                </a:extLst>
              </a:tr>
              <a:tr h="271682">
                <a:tc>
                  <a:txBody>
                    <a:bodyPr/>
                    <a:lstStyle/>
                    <a:p>
                      <a:pPr indent="355600" algn="ctr"/>
                      <a:r>
                        <a:rPr lang="en-US" sz="1400" kern="100">
                          <a:effectLst/>
                        </a:rPr>
                        <a:t>1</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驾驶意图分析</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25924627"/>
                  </a:ext>
                </a:extLst>
              </a:tr>
              <a:tr h="271682">
                <a:tc>
                  <a:txBody>
                    <a:bodyPr/>
                    <a:lstStyle/>
                    <a:p>
                      <a:pPr indent="355600" algn="ctr"/>
                      <a:r>
                        <a:rPr lang="en-US" sz="1400" kern="100">
                          <a:effectLst/>
                        </a:rPr>
                        <a:t>2</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驱动控制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8692722"/>
                  </a:ext>
                </a:extLst>
              </a:tr>
              <a:tr h="271682">
                <a:tc>
                  <a:txBody>
                    <a:bodyPr/>
                    <a:lstStyle/>
                    <a:p>
                      <a:pPr indent="355600" algn="ctr"/>
                      <a:r>
                        <a:rPr lang="en-US" sz="1400" kern="100">
                          <a:effectLst/>
                        </a:rPr>
                        <a:t>3</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dirty="0">
                          <a:effectLst/>
                        </a:rPr>
                        <a:t>整车能量控制</a:t>
                      </a:r>
                      <a:endParaRPr lang="zh-CN" sz="1050" kern="1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4256469"/>
                  </a:ext>
                </a:extLst>
              </a:tr>
              <a:tr h="271682">
                <a:tc>
                  <a:txBody>
                    <a:bodyPr/>
                    <a:lstStyle/>
                    <a:p>
                      <a:pPr indent="355600" algn="ctr"/>
                      <a:r>
                        <a:rPr lang="en-US" sz="1400" kern="100">
                          <a:effectLst/>
                        </a:rPr>
                        <a:t>4</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高压电上下电控制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9634076"/>
                  </a:ext>
                </a:extLst>
              </a:tr>
              <a:tr h="271682">
                <a:tc>
                  <a:txBody>
                    <a:bodyPr/>
                    <a:lstStyle/>
                    <a:p>
                      <a:pPr indent="355600" algn="ctr"/>
                      <a:r>
                        <a:rPr lang="en-US" sz="1400" kern="100">
                          <a:effectLst/>
                        </a:rPr>
                        <a:t>5</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充电过程控制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23250014"/>
                  </a:ext>
                </a:extLst>
              </a:tr>
              <a:tr h="271682">
                <a:tc>
                  <a:txBody>
                    <a:bodyPr/>
                    <a:lstStyle/>
                    <a:p>
                      <a:pPr indent="355600" algn="ctr"/>
                      <a:r>
                        <a:rPr lang="en-US" sz="1400" kern="100">
                          <a:effectLst/>
                        </a:rPr>
                        <a:t>6</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电动辅助系统控制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4209721"/>
                  </a:ext>
                </a:extLst>
              </a:tr>
              <a:tr h="271682">
                <a:tc>
                  <a:txBody>
                    <a:bodyPr/>
                    <a:lstStyle/>
                    <a:p>
                      <a:pPr indent="355600" algn="ctr"/>
                      <a:r>
                        <a:rPr lang="en-US" sz="1400" kern="100">
                          <a:effectLst/>
                        </a:rPr>
                        <a:t>7</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车辆状态的实时检测</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63596245"/>
                  </a:ext>
                </a:extLst>
              </a:tr>
              <a:tr h="271682">
                <a:tc>
                  <a:txBody>
                    <a:bodyPr/>
                    <a:lstStyle/>
                    <a:p>
                      <a:pPr indent="355600" algn="ctr"/>
                      <a:r>
                        <a:rPr lang="en-US" sz="1400" kern="100" dirty="0">
                          <a:effectLst/>
                        </a:rPr>
                        <a:t>8</a:t>
                      </a:r>
                      <a:endParaRPr lang="zh-CN" sz="1050" kern="100" dirty="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故障诊断与处理</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24566225"/>
                  </a:ext>
                </a:extLst>
              </a:tr>
              <a:tr h="271682">
                <a:tc>
                  <a:txBody>
                    <a:bodyPr/>
                    <a:lstStyle/>
                    <a:p>
                      <a:pPr indent="355600" algn="ctr"/>
                      <a:r>
                        <a:rPr lang="en-US" sz="1400" kern="100">
                          <a:effectLst/>
                        </a:rPr>
                        <a:t>9</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制动能量回收控制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49409205"/>
                  </a:ext>
                </a:extLst>
              </a:tr>
              <a:tr h="271682">
                <a:tc>
                  <a:txBody>
                    <a:bodyPr/>
                    <a:lstStyle/>
                    <a:p>
                      <a:pPr indent="355600" algn="ctr"/>
                      <a:r>
                        <a:rPr lang="en-US" sz="1400" kern="100">
                          <a:effectLst/>
                        </a:rPr>
                        <a:t>10</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整车</a:t>
                      </a:r>
                      <a:r>
                        <a:rPr lang="en-US" sz="1400" kern="100">
                          <a:effectLst/>
                        </a:rPr>
                        <a:t>CAN</a:t>
                      </a:r>
                      <a:r>
                        <a:rPr lang="zh-CN" sz="1400" kern="100">
                          <a:effectLst/>
                        </a:rPr>
                        <a:t>总线及网络化管理</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48285377"/>
                  </a:ext>
                </a:extLst>
              </a:tr>
              <a:tr h="271682">
                <a:tc>
                  <a:txBody>
                    <a:bodyPr/>
                    <a:lstStyle/>
                    <a:p>
                      <a:pPr indent="355600" algn="ctr"/>
                      <a:r>
                        <a:rPr lang="en-US" sz="1400" kern="100">
                          <a:effectLst/>
                        </a:rPr>
                        <a:t>11</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en-US" sz="1400" kern="100">
                          <a:effectLst/>
                        </a:rPr>
                        <a:t>DC/DC</a:t>
                      </a:r>
                      <a:r>
                        <a:rPr lang="zh-CN" sz="1400" kern="100">
                          <a:effectLst/>
                        </a:rPr>
                        <a:t>控制，</a:t>
                      </a:r>
                      <a:r>
                        <a:rPr lang="en-US" sz="1400" kern="100">
                          <a:effectLst/>
                        </a:rPr>
                        <a:t>EPS</a:t>
                      </a:r>
                      <a:r>
                        <a:rPr lang="zh-CN" sz="1400" kern="100">
                          <a:effectLst/>
                        </a:rPr>
                        <a:t>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02153326"/>
                  </a:ext>
                </a:extLst>
              </a:tr>
              <a:tr h="271682">
                <a:tc>
                  <a:txBody>
                    <a:bodyPr/>
                    <a:lstStyle/>
                    <a:p>
                      <a:pPr indent="355600" algn="ctr"/>
                      <a:r>
                        <a:rPr lang="en-US" sz="1400" kern="100">
                          <a:effectLst/>
                        </a:rPr>
                        <a:t>12</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档位控制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5431440"/>
                  </a:ext>
                </a:extLst>
              </a:tr>
              <a:tr h="271682">
                <a:tc>
                  <a:txBody>
                    <a:bodyPr/>
                    <a:lstStyle/>
                    <a:p>
                      <a:pPr indent="355600" algn="ctr"/>
                      <a:r>
                        <a:rPr lang="en-US" sz="1400" kern="100">
                          <a:effectLst/>
                        </a:rPr>
                        <a:t>13</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防溜车控制</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92867716"/>
                  </a:ext>
                </a:extLst>
              </a:tr>
              <a:tr h="271682">
                <a:tc>
                  <a:txBody>
                    <a:bodyPr/>
                    <a:lstStyle/>
                    <a:p>
                      <a:pPr indent="355600" algn="ctr"/>
                      <a:r>
                        <a:rPr lang="en-US" sz="1400" kern="100">
                          <a:effectLst/>
                        </a:rPr>
                        <a:t>14</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a:effectLst/>
                        </a:rPr>
                        <a:t>在线匹配</a:t>
                      </a:r>
                      <a:endParaRPr lang="zh-CN" sz="1050" kern="10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06842137"/>
                  </a:ext>
                </a:extLst>
              </a:tr>
              <a:tr h="271682">
                <a:tc>
                  <a:txBody>
                    <a:bodyPr/>
                    <a:lstStyle/>
                    <a:p>
                      <a:pPr indent="355600" algn="ctr"/>
                      <a:r>
                        <a:rPr lang="en-US" sz="1400" kern="100">
                          <a:effectLst/>
                        </a:rPr>
                        <a:t>15</a:t>
                      </a:r>
                      <a:endParaRPr lang="zh-CN" sz="1050" kern="100">
                        <a:effectLst/>
                        <a:latin typeface="Calibri" panose="020F0502020204030204" pitchFamily="34" charset="0"/>
                        <a:cs typeface="Times New Roman" panose="02020603050405020304" pitchFamily="18" charset="0"/>
                      </a:endParaRPr>
                    </a:p>
                  </a:txBody>
                  <a:tcPr marL="68580" marR="68580" marT="0" marB="0"/>
                </a:tc>
                <a:tc>
                  <a:txBody>
                    <a:bodyPr/>
                    <a:lstStyle/>
                    <a:p>
                      <a:pPr indent="355600" algn="ctr"/>
                      <a:r>
                        <a:rPr lang="zh-CN" sz="1400" kern="100" dirty="0">
                          <a:effectLst/>
                        </a:rPr>
                        <a:t>远程控制</a:t>
                      </a:r>
                      <a:endParaRPr lang="zh-CN" sz="1050" kern="100" dirty="0">
                        <a:effectLst/>
                        <a:latin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14241950"/>
                  </a:ext>
                </a:extLst>
              </a:tr>
            </a:tbl>
          </a:graphicData>
        </a:graphic>
      </p:graphicFrame>
    </p:spTree>
    <p:extLst>
      <p:ext uri="{BB962C8B-B14F-4D97-AF65-F5344CB8AC3E}">
        <p14:creationId xmlns:p14="http://schemas.microsoft.com/office/powerpoint/2010/main" val="1062601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5010443"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整车控制器的控制信号</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  包括输入信号和输出信号。</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05306AAD-05F6-4D1A-BA03-DDF126D42445}"/>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7084" y="2504049"/>
            <a:ext cx="6907236" cy="4353951"/>
          </a:xfrm>
          <a:prstGeom prst="rect">
            <a:avLst/>
          </a:prstGeom>
          <a:noFill/>
        </p:spPr>
      </p:pic>
    </p:spTree>
    <p:extLst>
      <p:ext uri="{BB962C8B-B14F-4D97-AF65-F5344CB8AC3E}">
        <p14:creationId xmlns:p14="http://schemas.microsoft.com/office/powerpoint/2010/main" val="4067181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整车控制器的检查和更换</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849729"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二、整车控制器的功能和控制信号</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整车控制器控制功能说明</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驾驶人意图解析</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整车控制器根据加速踏板、制动踏板信号，解析驾驶人的驾驶意图（如加速、减速、制动等），即根据控制策略中相关的计算规则，将驾驶人发出的加速踏板信号和制动踏板信号转化为电机的转矩命令并通过新能源</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总线传送给电机控制器。驱动电机对驾驶人操作的响应性完全取决于整车控制器对加速踏板解释的结果，并直接影响驾驶人的控制效果和操作感觉。</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9315671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13498</TotalTime>
  <Words>3060</Words>
  <Application>Microsoft Office PowerPoint</Application>
  <PresentationFormat>宽屏</PresentationFormat>
  <Paragraphs>268</Paragraphs>
  <Slides>31</Slides>
  <Notes>24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31</vt:i4>
      </vt:variant>
    </vt:vector>
  </HeadingPairs>
  <TitlesOfParts>
    <vt:vector size="39" baseType="lpstr">
      <vt:lpstr>等线</vt:lpstr>
      <vt:lpstr>方正黑体_GBK</vt:lpstr>
      <vt:lpstr>方正楷体_GBK</vt:lpstr>
      <vt:lpstr>方正楷体简体</vt:lpstr>
      <vt:lpstr>Arial</vt:lpstr>
      <vt:lpstr>Calibri</vt:lpstr>
      <vt:lpstr>Wingdings</vt:lpstr>
      <vt:lpstr>Office 主题​​</vt:lpstr>
      <vt:lpstr>学习单元一  新能源汽车整车控制系统检修</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103</cp:revision>
  <dcterms:created xsi:type="dcterms:W3CDTF">2020-03-16T09:44:54Z</dcterms:created>
  <dcterms:modified xsi:type="dcterms:W3CDTF">2025-09-01T01:37:46Z</dcterms:modified>
</cp:coreProperties>
</file>